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4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5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6.xml" ContentType="application/vnd.openxmlformats-officedocument.theme+xml"/>
  <Override PartName="/ppt/slideLayouts/slideLayout27.xml" ContentType="application/vnd.openxmlformats-officedocument.presentationml.slideLayout+xml"/>
  <Override PartName="/ppt/theme/theme7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8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9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10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11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12.xml" ContentType="application/vnd.openxmlformats-officedocument.theme+xml"/>
  <Override PartName="/ppt/slideLayouts/slideLayout52.xml" ContentType="application/vnd.openxmlformats-officedocument.presentationml.slideLayout+xml"/>
  <Override PartName="/ppt/theme/theme13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14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1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16.xml" ContentType="application/vnd.openxmlformats-officedocument.theme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5423" r:id="rId2"/>
    <p:sldMasterId id="2147485469" r:id="rId3"/>
    <p:sldMasterId id="2147485479" r:id="rId4"/>
    <p:sldMasterId id="2147485485" r:id="rId5"/>
    <p:sldMasterId id="2147485509" r:id="rId6"/>
    <p:sldMasterId id="2147485534" r:id="rId7"/>
    <p:sldMasterId id="2147485536" r:id="rId8"/>
    <p:sldMasterId id="2147485544" r:id="rId9"/>
    <p:sldMasterId id="2147485573" r:id="rId10"/>
    <p:sldMasterId id="2147485578" r:id="rId11"/>
    <p:sldMasterId id="2147485589" r:id="rId12"/>
    <p:sldMasterId id="2147485593" r:id="rId13"/>
    <p:sldMasterId id="2147485645" r:id="rId14"/>
    <p:sldMasterId id="2147485649" r:id="rId15"/>
    <p:sldMasterId id="2147485655" r:id="rId16"/>
    <p:sldMasterId id="2147485678" r:id="rId17"/>
  </p:sldMasterIdLst>
  <p:notesMasterIdLst>
    <p:notesMasterId r:id="rId46"/>
  </p:notesMasterIdLst>
  <p:handoutMasterIdLst>
    <p:handoutMasterId r:id="rId47"/>
  </p:handoutMasterIdLst>
  <p:sldIdLst>
    <p:sldId id="776" r:id="rId18"/>
    <p:sldId id="1081" r:id="rId19"/>
    <p:sldId id="1072" r:id="rId20"/>
    <p:sldId id="1073" r:id="rId21"/>
    <p:sldId id="1074" r:id="rId22"/>
    <p:sldId id="1075" r:id="rId23"/>
    <p:sldId id="1076" r:id="rId24"/>
    <p:sldId id="1077" r:id="rId25"/>
    <p:sldId id="1078" r:id="rId26"/>
    <p:sldId id="1001" r:id="rId27"/>
    <p:sldId id="1002" r:id="rId28"/>
    <p:sldId id="1003" r:id="rId29"/>
    <p:sldId id="1004" r:id="rId30"/>
    <p:sldId id="1006" r:id="rId31"/>
    <p:sldId id="1068" r:id="rId32"/>
    <p:sldId id="1069" r:id="rId33"/>
    <p:sldId id="1007" r:id="rId34"/>
    <p:sldId id="1040" r:id="rId35"/>
    <p:sldId id="1041" r:id="rId36"/>
    <p:sldId id="1063" r:id="rId37"/>
    <p:sldId id="1079" r:id="rId38"/>
    <p:sldId id="1080" r:id="rId39"/>
    <p:sldId id="1024" r:id="rId40"/>
    <p:sldId id="1021" r:id="rId41"/>
    <p:sldId id="1022" r:id="rId42"/>
    <p:sldId id="1023" r:id="rId43"/>
    <p:sldId id="1070" r:id="rId44"/>
    <p:sldId id="964" r:id="rId45"/>
  </p:sldIdLst>
  <p:sldSz cx="9144000" cy="6858000" type="screen4x3"/>
  <p:notesSz cx="6808788" cy="9940925"/>
  <p:defaultTextStyle>
    <a:defPPr>
      <a:defRPr lang="hu-H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5">
          <p15:clr>
            <a:srgbClr val="A4A3A4"/>
          </p15:clr>
        </p15:guide>
        <p15:guide id="2" pos="214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ehervariD" initials="F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CC00"/>
    <a:srgbClr val="A29061"/>
    <a:srgbClr val="A69765"/>
    <a:srgbClr val="660033"/>
    <a:srgbClr val="663300"/>
    <a:srgbClr val="0099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éma alapján készült stílus 1 – 6. jelölőszín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4660"/>
  </p:normalViewPr>
  <p:slideViewPr>
    <p:cSldViewPr>
      <p:cViewPr varScale="1">
        <p:scale>
          <a:sx n="39" d="100"/>
          <a:sy n="3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2064" y="-90"/>
      </p:cViewPr>
      <p:guideLst>
        <p:guide orient="horz" pos="3135"/>
        <p:guide pos="214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slide" Target="slides/slide25.xml"/><Relationship Id="rId47" Type="http://schemas.openxmlformats.org/officeDocument/2006/relationships/handoutMaster" Target="handoutMasters/handoutMaster1.xml"/><Relationship Id="rId50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slide" Target="slides/slide12.xml"/><Relationship Id="rId41" Type="http://schemas.openxmlformats.org/officeDocument/2006/relationships/slide" Target="slides/slide2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slide" Target="slides/slide28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49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slide" Target="slides/slide27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slide" Target="slides/slide26.xml"/><Relationship Id="rId48" Type="http://schemas.openxmlformats.org/officeDocument/2006/relationships/commentAuthors" Target="commentAuthors.xml"/><Relationship Id="rId8" Type="http://schemas.openxmlformats.org/officeDocument/2006/relationships/slideMaster" Target="slideMasters/slideMaster8.xml"/><Relationship Id="rId51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8843" cy="496812"/>
          </a:xfrm>
          <a:prstGeom prst="rect">
            <a:avLst/>
          </a:prstGeom>
        </p:spPr>
        <p:txBody>
          <a:bodyPr vert="horz" lIns="91417" tIns="45710" rIns="91417" bIns="4571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6683" y="2"/>
            <a:ext cx="2951019" cy="496812"/>
          </a:xfrm>
          <a:prstGeom prst="rect">
            <a:avLst/>
          </a:prstGeom>
        </p:spPr>
        <p:txBody>
          <a:bodyPr vert="horz" lIns="91417" tIns="45710" rIns="91417" bIns="4571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593B8C3-81A0-4137-82E6-C3BC22CF93FF}" type="datetimeFigureOut">
              <a:rPr lang="hu-HU"/>
              <a:pPr>
                <a:defRPr/>
              </a:pPr>
              <a:t>2017.01.26.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41793"/>
            <a:ext cx="2948843" cy="496812"/>
          </a:xfrm>
          <a:prstGeom prst="rect">
            <a:avLst/>
          </a:prstGeom>
        </p:spPr>
        <p:txBody>
          <a:bodyPr vert="horz" lIns="91417" tIns="45710" rIns="91417" bIns="4571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6683" y="9441793"/>
            <a:ext cx="2951019" cy="496812"/>
          </a:xfrm>
          <a:prstGeom prst="rect">
            <a:avLst/>
          </a:prstGeom>
        </p:spPr>
        <p:txBody>
          <a:bodyPr vert="horz" lIns="91417" tIns="45710" rIns="91417" bIns="45710" rtlCol="0" anchor="b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2AE3C87-E578-4521-920D-908DB1FEADA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8730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8843" cy="496812"/>
          </a:xfrm>
          <a:prstGeom prst="rect">
            <a:avLst/>
          </a:prstGeom>
        </p:spPr>
        <p:txBody>
          <a:bodyPr vert="horz" lIns="91417" tIns="45710" rIns="91417" bIns="4571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683" y="2"/>
            <a:ext cx="2951019" cy="496812"/>
          </a:xfrm>
          <a:prstGeom prst="rect">
            <a:avLst/>
          </a:prstGeom>
        </p:spPr>
        <p:txBody>
          <a:bodyPr vert="horz" lIns="91417" tIns="45710" rIns="91417" bIns="4571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4AC6D0B-D013-4A6F-8ADA-8F5F88EE6391}" type="datetimeFigureOut">
              <a:rPr lang="hu-HU"/>
              <a:pPr>
                <a:defRPr/>
              </a:pPr>
              <a:t>2017.01.26.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4538"/>
            <a:ext cx="4967288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7" tIns="45710" rIns="91417" bIns="45710" rtlCol="0" anchor="ctr"/>
          <a:lstStyle/>
          <a:p>
            <a:pPr lvl="0"/>
            <a:endParaRPr lang="hu-H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37" y="4719736"/>
            <a:ext cx="5448118" cy="4475970"/>
          </a:xfrm>
          <a:prstGeom prst="rect">
            <a:avLst/>
          </a:prstGeom>
        </p:spPr>
        <p:txBody>
          <a:bodyPr vert="horz" lIns="91417" tIns="45710" rIns="91417" bIns="4571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u-H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793"/>
            <a:ext cx="2948843" cy="496812"/>
          </a:xfrm>
          <a:prstGeom prst="rect">
            <a:avLst/>
          </a:prstGeom>
        </p:spPr>
        <p:txBody>
          <a:bodyPr vert="horz" lIns="91417" tIns="45710" rIns="91417" bIns="4571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683" y="9441793"/>
            <a:ext cx="2951019" cy="496812"/>
          </a:xfrm>
          <a:prstGeom prst="rect">
            <a:avLst/>
          </a:prstGeom>
        </p:spPr>
        <p:txBody>
          <a:bodyPr vert="horz" lIns="91417" tIns="45710" rIns="91417" bIns="4571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FE8729E-A146-4B33-A564-10BCA53DFEE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71031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E8729E-A146-4B33-A564-10BCA53DFEEC}" type="slidenum">
              <a:rPr lang="hu-HU" smtClean="0"/>
              <a:pPr>
                <a:defRPr/>
              </a:pPr>
              <a:t>28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1275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6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7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8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8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9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9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0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0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2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4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4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5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7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65435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5408"/>
            <a:ext cx="1224136" cy="82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Egyenes összekötő 9"/>
          <p:cNvCxnSpPr/>
          <p:nvPr userDrawn="1"/>
        </p:nvCxnSpPr>
        <p:spPr>
          <a:xfrm>
            <a:off x="467544" y="666936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467544" y="90872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607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  <a:endParaRPr lang="hu-HU" dirty="0"/>
          </a:p>
        </p:txBody>
      </p:sp>
      <p:sp>
        <p:nvSpPr>
          <p:cNvPr id="8" name="Kép helye 7"/>
          <p:cNvSpPr>
            <a:spLocks noGrp="1"/>
          </p:cNvSpPr>
          <p:nvPr>
            <p:ph type="pic" sz="quarter" idx="10"/>
          </p:nvPr>
        </p:nvSpPr>
        <p:spPr>
          <a:xfrm>
            <a:off x="3132138" y="115888"/>
            <a:ext cx="2592387" cy="1800225"/>
          </a:xfrm>
        </p:spPr>
        <p:txBody>
          <a:bodyPr/>
          <a:lstStyle/>
          <a:p>
            <a:r>
              <a:rPr lang="hu-HU"/>
              <a:t>Kép beszúrásához kattintson az ikonra</a:t>
            </a:r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5407"/>
            <a:ext cx="2974006" cy="2015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Egyenes összekötő 10"/>
          <p:cNvCxnSpPr/>
          <p:nvPr userDrawn="1"/>
        </p:nvCxnSpPr>
        <p:spPr>
          <a:xfrm>
            <a:off x="683568" y="2060849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 userDrawn="1"/>
        </p:nvCxnSpPr>
        <p:spPr>
          <a:xfrm>
            <a:off x="683568" y="6381328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3061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2823549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56571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5408"/>
            <a:ext cx="1224136" cy="82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Egyenes összekötő 9"/>
          <p:cNvCxnSpPr/>
          <p:nvPr userDrawn="1"/>
        </p:nvCxnSpPr>
        <p:spPr>
          <a:xfrm>
            <a:off x="467544" y="666936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467544" y="90872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64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16256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5272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429412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5408"/>
            <a:ext cx="1224136" cy="82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Egyenes összekötő 9"/>
          <p:cNvCxnSpPr/>
          <p:nvPr userDrawn="1"/>
        </p:nvCxnSpPr>
        <p:spPr>
          <a:xfrm>
            <a:off x="467544" y="666936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467544" y="90872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276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  <a:endParaRPr lang="hu-HU" dirty="0"/>
          </a:p>
        </p:txBody>
      </p:sp>
      <p:sp>
        <p:nvSpPr>
          <p:cNvPr id="8" name="Kép helye 7"/>
          <p:cNvSpPr>
            <a:spLocks noGrp="1"/>
          </p:cNvSpPr>
          <p:nvPr>
            <p:ph type="pic" sz="quarter" idx="10"/>
          </p:nvPr>
        </p:nvSpPr>
        <p:spPr>
          <a:xfrm>
            <a:off x="3132138" y="115888"/>
            <a:ext cx="2592387" cy="1800225"/>
          </a:xfrm>
        </p:spPr>
        <p:txBody>
          <a:bodyPr/>
          <a:lstStyle/>
          <a:p>
            <a:r>
              <a:rPr lang="hu-HU"/>
              <a:t>Kép beszúrásához kattintson az ikonra</a:t>
            </a:r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5407"/>
            <a:ext cx="2974006" cy="2015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Egyenes összekötő 10"/>
          <p:cNvCxnSpPr/>
          <p:nvPr userDrawn="1"/>
        </p:nvCxnSpPr>
        <p:spPr>
          <a:xfrm>
            <a:off x="683568" y="2060849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 userDrawn="1"/>
        </p:nvCxnSpPr>
        <p:spPr>
          <a:xfrm>
            <a:off x="683568" y="6381328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353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1910" y="1285860"/>
            <a:ext cx="3471858" cy="857256"/>
          </a:xfrm>
        </p:spPr>
        <p:txBody>
          <a:bodyPr anchor="t">
            <a:normAutofit/>
          </a:bodyPr>
          <a:lstStyle>
            <a:lvl1pPr algn="l">
              <a:defRPr sz="1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4"/>
          </p:nvPr>
        </p:nvSpPr>
        <p:spPr bwMode="auto">
          <a:xfrm>
            <a:off x="3663561" y="2214554"/>
            <a:ext cx="4714908" cy="400052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10" name="Tartalom helye 2"/>
          <p:cNvSpPr>
            <a:spLocks noGrp="1"/>
          </p:cNvSpPr>
          <p:nvPr>
            <p:ph idx="13"/>
          </p:nvPr>
        </p:nvSpPr>
        <p:spPr>
          <a:xfrm>
            <a:off x="908566" y="1376038"/>
            <a:ext cx="2651379" cy="4802819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94570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23368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1421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686304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5408"/>
            <a:ext cx="1224136" cy="82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Egyenes összekötő 9"/>
          <p:cNvCxnSpPr/>
          <p:nvPr userDrawn="1"/>
        </p:nvCxnSpPr>
        <p:spPr>
          <a:xfrm>
            <a:off x="467544" y="666936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467544" y="90872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4703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  <a:endParaRPr lang="hu-HU" dirty="0"/>
          </a:p>
        </p:txBody>
      </p:sp>
      <p:sp>
        <p:nvSpPr>
          <p:cNvPr id="8" name="Kép helye 7"/>
          <p:cNvSpPr>
            <a:spLocks noGrp="1"/>
          </p:cNvSpPr>
          <p:nvPr>
            <p:ph type="pic" sz="quarter" idx="10"/>
          </p:nvPr>
        </p:nvSpPr>
        <p:spPr>
          <a:xfrm>
            <a:off x="3132138" y="115888"/>
            <a:ext cx="2592387" cy="1800225"/>
          </a:xfrm>
        </p:spPr>
        <p:txBody>
          <a:bodyPr/>
          <a:lstStyle/>
          <a:p>
            <a:r>
              <a:rPr lang="hu-HU"/>
              <a:t>Kép beszúrásához kattintson az ikonra</a:t>
            </a:r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5407"/>
            <a:ext cx="2974006" cy="2015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Egyenes összekötő 10"/>
          <p:cNvCxnSpPr/>
          <p:nvPr userDrawn="1"/>
        </p:nvCxnSpPr>
        <p:spPr>
          <a:xfrm>
            <a:off x="683568" y="2060849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 userDrawn="1"/>
        </p:nvCxnSpPr>
        <p:spPr>
          <a:xfrm>
            <a:off x="683568" y="6381328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544812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938393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522653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5408"/>
            <a:ext cx="1224136" cy="82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Egyenes összekötő 9"/>
          <p:cNvCxnSpPr/>
          <p:nvPr userDrawn="1"/>
        </p:nvCxnSpPr>
        <p:spPr>
          <a:xfrm>
            <a:off x="467544" y="666936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467544" y="90872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54222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5408"/>
            <a:ext cx="1224136" cy="82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Egyenes összekötő 9"/>
          <p:cNvCxnSpPr/>
          <p:nvPr userDrawn="1"/>
        </p:nvCxnSpPr>
        <p:spPr>
          <a:xfrm>
            <a:off x="467544" y="666936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467544" y="90872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7576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  <a:endParaRPr lang="hu-HU" dirty="0"/>
          </a:p>
        </p:txBody>
      </p:sp>
      <p:sp>
        <p:nvSpPr>
          <p:cNvPr id="8" name="Kép helye 7"/>
          <p:cNvSpPr>
            <a:spLocks noGrp="1"/>
          </p:cNvSpPr>
          <p:nvPr>
            <p:ph type="pic" sz="quarter" idx="10"/>
          </p:nvPr>
        </p:nvSpPr>
        <p:spPr>
          <a:xfrm>
            <a:off x="3132138" y="115888"/>
            <a:ext cx="2592387" cy="1800225"/>
          </a:xfrm>
        </p:spPr>
        <p:txBody>
          <a:bodyPr/>
          <a:lstStyle/>
          <a:p>
            <a:r>
              <a:rPr lang="hu-HU"/>
              <a:t>Kép beszúrásához kattintson az ikonra</a:t>
            </a:r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5407"/>
            <a:ext cx="2974006" cy="2015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Egyenes összekötő 10"/>
          <p:cNvCxnSpPr/>
          <p:nvPr userDrawn="1"/>
        </p:nvCxnSpPr>
        <p:spPr>
          <a:xfrm>
            <a:off x="683568" y="2060849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 userDrawn="1"/>
        </p:nvCxnSpPr>
        <p:spPr>
          <a:xfrm>
            <a:off x="683568" y="6381328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082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281107"/>
            <a:ext cx="7772400" cy="504819"/>
          </a:xfrm>
        </p:spPr>
        <p:txBody>
          <a:bodyPr anchor="t">
            <a:normAutofit/>
          </a:bodyPr>
          <a:lstStyle>
            <a:lvl1pPr algn="ctr">
              <a:defRPr sz="1800" b="0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4786322"/>
            <a:ext cx="7572428" cy="150019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9" name="Tartalom helye 2"/>
          <p:cNvSpPr>
            <a:spLocks noGrp="1"/>
          </p:cNvSpPr>
          <p:nvPr>
            <p:ph idx="14"/>
          </p:nvPr>
        </p:nvSpPr>
        <p:spPr>
          <a:xfrm>
            <a:off x="908566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12" name="Tartalom helye 2"/>
          <p:cNvSpPr>
            <a:spLocks noGrp="1"/>
          </p:cNvSpPr>
          <p:nvPr>
            <p:ph idx="15"/>
          </p:nvPr>
        </p:nvSpPr>
        <p:spPr>
          <a:xfrm>
            <a:off x="4643438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096174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064344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24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6309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hu-HU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769477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5408"/>
            <a:ext cx="1224136" cy="82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Egyenes összekötő 9"/>
          <p:cNvCxnSpPr/>
          <p:nvPr userDrawn="1"/>
        </p:nvCxnSpPr>
        <p:spPr>
          <a:xfrm>
            <a:off x="467544" y="666936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467544" y="90872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22653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  <a:endParaRPr lang="hu-HU" dirty="0"/>
          </a:p>
        </p:txBody>
      </p:sp>
      <p:sp>
        <p:nvSpPr>
          <p:cNvPr id="8" name="Kép helye 7"/>
          <p:cNvSpPr>
            <a:spLocks noGrp="1"/>
          </p:cNvSpPr>
          <p:nvPr>
            <p:ph type="pic" sz="quarter" idx="10"/>
          </p:nvPr>
        </p:nvSpPr>
        <p:spPr>
          <a:xfrm>
            <a:off x="3132138" y="115888"/>
            <a:ext cx="2592387" cy="1800225"/>
          </a:xfrm>
        </p:spPr>
        <p:txBody>
          <a:bodyPr/>
          <a:lstStyle/>
          <a:p>
            <a:r>
              <a:rPr lang="hu-HU"/>
              <a:t>Kép beszúrásához kattintson az ikonra</a:t>
            </a:r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5407"/>
            <a:ext cx="2974006" cy="2015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Egyenes összekötő 10"/>
          <p:cNvCxnSpPr/>
          <p:nvPr userDrawn="1"/>
        </p:nvCxnSpPr>
        <p:spPr>
          <a:xfrm>
            <a:off x="683568" y="2060849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 userDrawn="1"/>
        </p:nvCxnSpPr>
        <p:spPr>
          <a:xfrm>
            <a:off x="683568" y="6381328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21134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145869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5216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88478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703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596207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hu-HU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938947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5408"/>
            <a:ext cx="1224136" cy="82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Egyenes összekötő 9"/>
          <p:cNvCxnSpPr/>
          <p:nvPr userDrawn="1"/>
        </p:nvCxnSpPr>
        <p:spPr>
          <a:xfrm>
            <a:off x="467544" y="666936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467544" y="90872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677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  <a:endParaRPr lang="hu-HU" dirty="0"/>
          </a:p>
        </p:txBody>
      </p:sp>
      <p:sp>
        <p:nvSpPr>
          <p:cNvPr id="8" name="Kép helye 7"/>
          <p:cNvSpPr>
            <a:spLocks noGrp="1"/>
          </p:cNvSpPr>
          <p:nvPr>
            <p:ph type="pic" sz="quarter" idx="10"/>
          </p:nvPr>
        </p:nvSpPr>
        <p:spPr>
          <a:xfrm>
            <a:off x="3132138" y="115888"/>
            <a:ext cx="2592387" cy="1800225"/>
          </a:xfrm>
        </p:spPr>
        <p:txBody>
          <a:bodyPr/>
          <a:lstStyle/>
          <a:p>
            <a:r>
              <a:rPr lang="hu-HU"/>
              <a:t>Kép beszúrásához kattintson az ikonra</a:t>
            </a:r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5407"/>
            <a:ext cx="2974006" cy="2015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Egyenes összekötő 10"/>
          <p:cNvCxnSpPr/>
          <p:nvPr userDrawn="1"/>
        </p:nvCxnSpPr>
        <p:spPr>
          <a:xfrm>
            <a:off x="683568" y="2060849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 userDrawn="1"/>
        </p:nvCxnSpPr>
        <p:spPr>
          <a:xfrm>
            <a:off x="683568" y="6381328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517002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679936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615020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5408"/>
            <a:ext cx="1224136" cy="82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Egyenes összekötő 9"/>
          <p:cNvCxnSpPr/>
          <p:nvPr userDrawn="1"/>
        </p:nvCxnSpPr>
        <p:spPr>
          <a:xfrm>
            <a:off x="467544" y="666936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467544" y="90872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67026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  <a:endParaRPr lang="hu-HU" dirty="0"/>
          </a:p>
        </p:txBody>
      </p:sp>
      <p:sp>
        <p:nvSpPr>
          <p:cNvPr id="8" name="Kép helye 7"/>
          <p:cNvSpPr>
            <a:spLocks noGrp="1"/>
          </p:cNvSpPr>
          <p:nvPr>
            <p:ph type="pic" sz="quarter" idx="10"/>
          </p:nvPr>
        </p:nvSpPr>
        <p:spPr>
          <a:xfrm>
            <a:off x="3132138" y="115888"/>
            <a:ext cx="2592387" cy="1800225"/>
          </a:xfrm>
        </p:spPr>
        <p:txBody>
          <a:bodyPr/>
          <a:lstStyle/>
          <a:p>
            <a:r>
              <a:rPr lang="hu-HU"/>
              <a:t>Kép beszúrásához kattintson az ikonra</a:t>
            </a:r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5407"/>
            <a:ext cx="2974006" cy="2015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Egyenes összekötő 10"/>
          <p:cNvCxnSpPr/>
          <p:nvPr userDrawn="1"/>
        </p:nvCxnSpPr>
        <p:spPr>
          <a:xfrm>
            <a:off x="683568" y="2060849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 userDrawn="1"/>
        </p:nvCxnSpPr>
        <p:spPr>
          <a:xfrm>
            <a:off x="683568" y="6381328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11043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440063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85120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07382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7589144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5408"/>
            <a:ext cx="1224136" cy="82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Egyenes összekötő 9"/>
          <p:cNvCxnSpPr/>
          <p:nvPr userDrawn="1"/>
        </p:nvCxnSpPr>
        <p:spPr>
          <a:xfrm>
            <a:off x="467544" y="666936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467544" y="90872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251796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  <a:endParaRPr lang="hu-HU" dirty="0"/>
          </a:p>
        </p:txBody>
      </p:sp>
      <p:sp>
        <p:nvSpPr>
          <p:cNvPr id="8" name="Kép helye 7"/>
          <p:cNvSpPr>
            <a:spLocks noGrp="1"/>
          </p:cNvSpPr>
          <p:nvPr>
            <p:ph type="pic" sz="quarter" idx="10"/>
          </p:nvPr>
        </p:nvSpPr>
        <p:spPr>
          <a:xfrm>
            <a:off x="3132138" y="115888"/>
            <a:ext cx="2592387" cy="1800225"/>
          </a:xfrm>
        </p:spPr>
        <p:txBody>
          <a:bodyPr/>
          <a:lstStyle/>
          <a:p>
            <a:r>
              <a:rPr lang="hu-HU"/>
              <a:t>Kép beszúrásához kattintson az ikonra</a:t>
            </a:r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5407"/>
            <a:ext cx="2974006" cy="2015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Egyenes összekötő 10"/>
          <p:cNvCxnSpPr/>
          <p:nvPr userDrawn="1"/>
        </p:nvCxnSpPr>
        <p:spPr>
          <a:xfrm>
            <a:off x="683568" y="2060849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 userDrawn="1"/>
        </p:nvCxnSpPr>
        <p:spPr>
          <a:xfrm>
            <a:off x="683568" y="6381328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6150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5408"/>
            <a:ext cx="1224136" cy="82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Egyenes összekötő 9"/>
          <p:cNvCxnSpPr/>
          <p:nvPr userDrawn="1"/>
        </p:nvCxnSpPr>
        <p:spPr>
          <a:xfrm>
            <a:off x="467544" y="666936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467544" y="90872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89017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5408"/>
            <a:ext cx="1224136" cy="82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Egyenes összekötő 9"/>
          <p:cNvCxnSpPr/>
          <p:nvPr userDrawn="1"/>
        </p:nvCxnSpPr>
        <p:spPr>
          <a:xfrm>
            <a:off x="467544" y="666936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467544" y="90872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48996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  <a:endParaRPr lang="hu-HU" dirty="0"/>
          </a:p>
        </p:txBody>
      </p:sp>
      <p:sp>
        <p:nvSpPr>
          <p:cNvPr id="8" name="Kép helye 7"/>
          <p:cNvSpPr>
            <a:spLocks noGrp="1"/>
          </p:cNvSpPr>
          <p:nvPr>
            <p:ph type="pic" sz="quarter" idx="10"/>
          </p:nvPr>
        </p:nvSpPr>
        <p:spPr>
          <a:xfrm>
            <a:off x="3132138" y="115888"/>
            <a:ext cx="2592387" cy="1800225"/>
          </a:xfrm>
        </p:spPr>
        <p:txBody>
          <a:bodyPr/>
          <a:lstStyle/>
          <a:p>
            <a:r>
              <a:rPr lang="hu-HU"/>
              <a:t>Kép beszúrásához kattintson az ikonra</a:t>
            </a:r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5407"/>
            <a:ext cx="2974006" cy="2015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Egyenes összekötő 10"/>
          <p:cNvCxnSpPr/>
          <p:nvPr userDrawn="1"/>
        </p:nvCxnSpPr>
        <p:spPr>
          <a:xfrm>
            <a:off x="683568" y="2060849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 userDrawn="1"/>
        </p:nvCxnSpPr>
        <p:spPr>
          <a:xfrm>
            <a:off x="683568" y="6381328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947283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5408"/>
            <a:ext cx="1224136" cy="82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Egyenes összekötő 9"/>
          <p:cNvCxnSpPr/>
          <p:nvPr userDrawn="1"/>
        </p:nvCxnSpPr>
        <p:spPr>
          <a:xfrm>
            <a:off x="467544" y="666936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467544" y="90872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51474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  <a:endParaRPr lang="hu-HU" dirty="0"/>
          </a:p>
        </p:txBody>
      </p:sp>
      <p:sp>
        <p:nvSpPr>
          <p:cNvPr id="8" name="Kép helye 7"/>
          <p:cNvSpPr>
            <a:spLocks noGrp="1"/>
          </p:cNvSpPr>
          <p:nvPr>
            <p:ph type="pic" sz="quarter" idx="10"/>
          </p:nvPr>
        </p:nvSpPr>
        <p:spPr>
          <a:xfrm>
            <a:off x="3132138" y="115888"/>
            <a:ext cx="2592387" cy="1800225"/>
          </a:xfrm>
        </p:spPr>
        <p:txBody>
          <a:bodyPr/>
          <a:lstStyle/>
          <a:p>
            <a:r>
              <a:rPr lang="hu-HU"/>
              <a:t>Kép beszúrásához kattintson az ikonra</a:t>
            </a:r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5407"/>
            <a:ext cx="2974006" cy="2015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Egyenes összekötő 10"/>
          <p:cNvCxnSpPr/>
          <p:nvPr userDrawn="1"/>
        </p:nvCxnSpPr>
        <p:spPr>
          <a:xfrm>
            <a:off x="683568" y="2060849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 userDrawn="1"/>
        </p:nvCxnSpPr>
        <p:spPr>
          <a:xfrm>
            <a:off x="683568" y="6381328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222345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414838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29489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06912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Cím, szöveg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045108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5408"/>
            <a:ext cx="1224136" cy="82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Egyenes összekötő 9"/>
          <p:cNvCxnSpPr/>
          <p:nvPr userDrawn="1"/>
        </p:nvCxnSpPr>
        <p:spPr>
          <a:xfrm>
            <a:off x="467544" y="666936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467544" y="90872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27882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25842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236096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Cím és szerkezeti vagy szervezeti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martArt-ábra helye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hu-HU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5439238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  <a:endParaRPr lang="hu-HU" dirty="0"/>
          </a:p>
        </p:txBody>
      </p:sp>
      <p:sp>
        <p:nvSpPr>
          <p:cNvPr id="8" name="Kép helye 7"/>
          <p:cNvSpPr>
            <a:spLocks noGrp="1"/>
          </p:cNvSpPr>
          <p:nvPr>
            <p:ph type="pic" sz="quarter" idx="10"/>
          </p:nvPr>
        </p:nvSpPr>
        <p:spPr>
          <a:xfrm>
            <a:off x="3132138" y="115888"/>
            <a:ext cx="2592387" cy="1800225"/>
          </a:xfrm>
        </p:spPr>
        <p:txBody>
          <a:bodyPr/>
          <a:lstStyle/>
          <a:p>
            <a:r>
              <a:rPr lang="hu-HU"/>
              <a:t>Kép beszúrásához kattintson az ikonra</a:t>
            </a:r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5407"/>
            <a:ext cx="2974006" cy="2015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Egyenes összekötő 10"/>
          <p:cNvCxnSpPr/>
          <p:nvPr userDrawn="1"/>
        </p:nvCxnSpPr>
        <p:spPr>
          <a:xfrm>
            <a:off x="683568" y="2060849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 userDrawn="1"/>
        </p:nvCxnSpPr>
        <p:spPr>
          <a:xfrm>
            <a:off x="683568" y="6381328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064169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Click to edit Master text styles</a:t>
            </a:r>
          </a:p>
          <a:p>
            <a:pPr lvl="1"/>
            <a:r>
              <a:rPr lang="hu-HU"/>
              <a:t>Second level</a:t>
            </a:r>
          </a:p>
          <a:p>
            <a:pPr lvl="2"/>
            <a:r>
              <a:rPr lang="hu-HU"/>
              <a:t>Third level</a:t>
            </a:r>
          </a:p>
          <a:p>
            <a:pPr lvl="3"/>
            <a:r>
              <a:rPr lang="hu-HU"/>
              <a:t>Fourth level</a:t>
            </a:r>
          </a:p>
          <a:p>
            <a:pPr lvl="4"/>
            <a:r>
              <a:rPr lang="hu-HU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hu-HU" alt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BD157-45D4-4F99-98C7-75B8D3E5BFD4}" type="slidenum">
              <a:rPr lang="en-US" alt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1266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hu-HU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hu-HU" alt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AB70F-BECC-4F02-B71C-3B1A055CBF30}" type="slidenum">
              <a:rPr lang="en-US" altLang="hu-H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hu-H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6091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3990052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854968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45408"/>
            <a:ext cx="1224136" cy="829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Egyenes összekötő 9"/>
          <p:cNvCxnSpPr/>
          <p:nvPr userDrawn="1"/>
        </p:nvCxnSpPr>
        <p:spPr>
          <a:xfrm>
            <a:off x="467544" y="666936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gyenes összekötő 12"/>
          <p:cNvCxnSpPr/>
          <p:nvPr userDrawn="1"/>
        </p:nvCxnSpPr>
        <p:spPr>
          <a:xfrm>
            <a:off x="467544" y="908720"/>
            <a:ext cx="8280920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59452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hu-HU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Alcím mintájának szerkesztése</a:t>
            </a:r>
            <a:endParaRPr lang="hu-HU" dirty="0"/>
          </a:p>
        </p:txBody>
      </p:sp>
      <p:sp>
        <p:nvSpPr>
          <p:cNvPr id="8" name="Kép helye 7"/>
          <p:cNvSpPr>
            <a:spLocks noGrp="1"/>
          </p:cNvSpPr>
          <p:nvPr>
            <p:ph type="pic" sz="quarter" idx="10"/>
          </p:nvPr>
        </p:nvSpPr>
        <p:spPr>
          <a:xfrm>
            <a:off x="3132138" y="115888"/>
            <a:ext cx="2592387" cy="1800225"/>
          </a:xfrm>
        </p:spPr>
        <p:txBody>
          <a:bodyPr/>
          <a:lstStyle/>
          <a:p>
            <a:r>
              <a:rPr lang="hu-HU"/>
              <a:t>Kép beszúrásához kattintson az ikonra</a:t>
            </a:r>
          </a:p>
        </p:txBody>
      </p:sp>
      <p:pic>
        <p:nvPicPr>
          <p:cNvPr id="9" name="Kép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5407"/>
            <a:ext cx="2974006" cy="2015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Egyenes összekötő 10"/>
          <p:cNvCxnSpPr/>
          <p:nvPr userDrawn="1"/>
        </p:nvCxnSpPr>
        <p:spPr>
          <a:xfrm>
            <a:off x="683568" y="2060849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Egyenes összekötő 11"/>
          <p:cNvCxnSpPr/>
          <p:nvPr userDrawn="1"/>
        </p:nvCxnSpPr>
        <p:spPr>
          <a:xfrm>
            <a:off x="683568" y="6381328"/>
            <a:ext cx="7776864" cy="0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9876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36"/>
            <a:ext cx="7772400" cy="1285884"/>
          </a:xfrm>
        </p:spPr>
        <p:txBody>
          <a:bodyPr anchor="t">
            <a:normAutofit/>
          </a:bodyPr>
          <a:lstStyle>
            <a:lvl1pPr>
              <a:defRPr sz="3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86058"/>
            <a:ext cx="6400800" cy="71438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3571876"/>
            <a:ext cx="7572428" cy="114300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9" name="Content Placeholder 4"/>
          <p:cNvSpPr>
            <a:spLocks noGrp="1"/>
          </p:cNvSpPr>
          <p:nvPr>
            <p:ph idx="14"/>
          </p:nvPr>
        </p:nvSpPr>
        <p:spPr bwMode="auto">
          <a:xfrm>
            <a:off x="785786" y="4786322"/>
            <a:ext cx="7572428" cy="1000132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buFont typeface="+mj-lt"/>
              <a:buAutoNum type="arabicPeriod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6562446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86529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1910" y="1285860"/>
            <a:ext cx="3471858" cy="857256"/>
          </a:xfrm>
        </p:spPr>
        <p:txBody>
          <a:bodyPr anchor="t">
            <a:normAutofit/>
          </a:bodyPr>
          <a:lstStyle>
            <a:lvl1pPr algn="l">
              <a:defRPr sz="1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4"/>
          </p:nvPr>
        </p:nvSpPr>
        <p:spPr bwMode="auto">
          <a:xfrm>
            <a:off x="3663561" y="2214554"/>
            <a:ext cx="4714908" cy="400052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Font typeface="Arial" pitchFamily="34" charset="0"/>
              <a:buChar char="•"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10" name="Tartalom helye 2"/>
          <p:cNvSpPr>
            <a:spLocks noGrp="1"/>
          </p:cNvSpPr>
          <p:nvPr>
            <p:ph idx="13"/>
          </p:nvPr>
        </p:nvSpPr>
        <p:spPr>
          <a:xfrm>
            <a:off x="908566" y="1376038"/>
            <a:ext cx="2651379" cy="4802819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76431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lső olda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281107"/>
            <a:ext cx="7772400" cy="504819"/>
          </a:xfrm>
        </p:spPr>
        <p:txBody>
          <a:bodyPr anchor="t">
            <a:normAutofit/>
          </a:bodyPr>
          <a:lstStyle>
            <a:lvl1pPr algn="ctr">
              <a:defRPr sz="1800" b="0" cap="none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hu-HU" dirty="0"/>
          </a:p>
        </p:txBody>
      </p:sp>
      <p:sp>
        <p:nvSpPr>
          <p:cNvPr id="8" name="Content Placeholder 4"/>
          <p:cNvSpPr>
            <a:spLocks noGrp="1"/>
          </p:cNvSpPr>
          <p:nvPr>
            <p:ph idx="13"/>
          </p:nvPr>
        </p:nvSpPr>
        <p:spPr bwMode="auto">
          <a:xfrm>
            <a:off x="785786" y="4786322"/>
            <a:ext cx="7572428" cy="1500198"/>
          </a:xfrm>
          <a:noFill/>
          <a:ln>
            <a:miter lim="800000"/>
            <a:headEnd/>
            <a:tailEnd/>
          </a:ln>
        </p:spPr>
        <p:txBody>
          <a:bodyPr>
            <a:normAutofit/>
          </a:bodyPr>
          <a:lstStyle>
            <a:lvl1pPr>
              <a:buNone/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endParaRPr lang="hu-HU" dirty="0"/>
          </a:p>
        </p:txBody>
      </p:sp>
      <p:sp>
        <p:nvSpPr>
          <p:cNvPr id="9" name="Tartalom helye 2"/>
          <p:cNvSpPr>
            <a:spLocks noGrp="1"/>
          </p:cNvSpPr>
          <p:nvPr>
            <p:ph idx="14"/>
          </p:nvPr>
        </p:nvSpPr>
        <p:spPr>
          <a:xfrm>
            <a:off x="908566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12" name="Tartalom helye 2"/>
          <p:cNvSpPr>
            <a:spLocks noGrp="1"/>
          </p:cNvSpPr>
          <p:nvPr>
            <p:ph idx="15"/>
          </p:nvPr>
        </p:nvSpPr>
        <p:spPr>
          <a:xfrm>
            <a:off x="4643438" y="1928803"/>
            <a:ext cx="3601290" cy="2696464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/>
            </a:lvl1pPr>
          </a:lstStyle>
          <a:p>
            <a:pPr lvl="0"/>
            <a:endParaRPr lang="hu-HU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629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5" Type="http://schemas.openxmlformats.org/officeDocument/2006/relationships/theme" Target="../theme/theme10.xml"/><Relationship Id="rId4" Type="http://schemas.openxmlformats.org/officeDocument/2006/relationships/slideLayout" Target="../slideLayouts/slideLayout44.xml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theme" Target="../theme/theme11.xml"/><Relationship Id="rId5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8.xml"/></Relationships>
</file>

<file path=ppt/slideMasters/_rels/slideMaster12.xml.rels><?xml version="1.0" encoding="UTF-8" standalone="yes"?>
<Relationships xmlns="http://schemas.openxmlformats.org/package/2006/relationships"><Relationship Id="rId3" Type="http://schemas.openxmlformats.org/officeDocument/2006/relationships/theme" Target="../theme/theme12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52.xml"/></Relationships>
</file>

<file path=ppt/slideMasters/_rels/slideMaster14.xml.rels><?xml version="1.0" encoding="UTF-8" standalone="yes"?>
<Relationships xmlns="http://schemas.openxmlformats.org/package/2006/relationships"><Relationship Id="rId3" Type="http://schemas.openxmlformats.org/officeDocument/2006/relationships/theme" Target="../theme/theme14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6.xml"/><Relationship Id="rId1" Type="http://schemas.openxmlformats.org/officeDocument/2006/relationships/slideLayout" Target="../slideLayouts/slideLayout55.xml"/><Relationship Id="rId6" Type="http://schemas.openxmlformats.org/officeDocument/2006/relationships/theme" Target="../theme/theme15.xml"/><Relationship Id="rId5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8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5" Type="http://schemas.openxmlformats.org/officeDocument/2006/relationships/slideLayout" Target="../slideLayouts/slideLayout64.xml"/><Relationship Id="rId4" Type="http://schemas.openxmlformats.org/officeDocument/2006/relationships/slideLayout" Target="../slideLayouts/slideLayout63.xml"/><Relationship Id="rId9" Type="http://schemas.openxmlformats.org/officeDocument/2006/relationships/theme" Target="../theme/theme16.xml"/></Relationships>
</file>

<file path=ppt/slideMasters/_rels/slideMaster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9.xml"/><Relationship Id="rId1" Type="http://schemas.openxmlformats.org/officeDocument/2006/relationships/slideLayout" Target="../slideLayouts/slideLayout68.xml"/><Relationship Id="rId4" Type="http://schemas.openxmlformats.org/officeDocument/2006/relationships/theme" Target="../theme/theme17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1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theme" Target="../theme/theme5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2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7" Type="http://schemas.openxmlformats.org/officeDocument/2006/relationships/theme" Target="../theme/theme8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bg_2_beloldal.jpg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4288"/>
            <a:ext cx="9140825" cy="682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/>
              <a:t>Click to edit Master title style</a:t>
            </a:r>
            <a:endParaRPr lang="hu-HU" altLang="hu-HU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u-HU"/>
              <a:t>Click to edit Master text styles</a:t>
            </a:r>
          </a:p>
          <a:p>
            <a:pPr lvl="1"/>
            <a:r>
              <a:rPr lang="en-US" altLang="hu-HU"/>
              <a:t>Second level</a:t>
            </a:r>
          </a:p>
          <a:p>
            <a:pPr lvl="2"/>
            <a:r>
              <a:rPr lang="en-US" altLang="hu-HU"/>
              <a:t>Third level</a:t>
            </a:r>
          </a:p>
          <a:p>
            <a:pPr lvl="3"/>
            <a:r>
              <a:rPr lang="en-US" altLang="hu-HU"/>
              <a:t>Fourth level</a:t>
            </a:r>
          </a:p>
          <a:p>
            <a:pPr lvl="4"/>
            <a:r>
              <a:rPr lang="en-US" altLang="hu-HU"/>
              <a:t>Fifth level</a:t>
            </a:r>
            <a:endParaRPr lang="hu-HU" alt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740525" y="642143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5C14211-2C79-4827-A2E5-AC96397422D2}" type="slidenum">
              <a:rPr lang="hu-HU" smtClean="0"/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49" r:id="rId1"/>
    <p:sldLayoutId id="2147485450" r:id="rId2"/>
    <p:sldLayoutId id="2147485451" r:id="rId3"/>
    <p:sldLayoutId id="2147485452" r:id="rId4"/>
    <p:sldLayoutId id="2147485453" r:id="rId5"/>
    <p:sldLayoutId id="2147485454" r:id="rId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u-H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u-H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3317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574" r:id="rId1"/>
    <p:sldLayoutId id="2147485575" r:id="rId2"/>
    <p:sldLayoutId id="2147485576" r:id="rId3"/>
    <p:sldLayoutId id="2147485577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u-H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u-H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7780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579" r:id="rId1"/>
    <p:sldLayoutId id="2147485580" r:id="rId2"/>
    <p:sldLayoutId id="2147485581" r:id="rId3"/>
    <p:sldLayoutId id="2147485582" r:id="rId4"/>
    <p:sldLayoutId id="2147485583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u-H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u-H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9658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590" r:id="rId1"/>
    <p:sldLayoutId id="2147485591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u-H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u-H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207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594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u-H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u-H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5987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646" r:id="rId1"/>
    <p:sldLayoutId id="2147485647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u-H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u-H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40563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650" r:id="rId1"/>
    <p:sldLayoutId id="2147485651" r:id="rId2"/>
    <p:sldLayoutId id="2147485652" r:id="rId3"/>
    <p:sldLayoutId id="2147485653" r:id="rId4"/>
    <p:sldLayoutId id="2147485654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u-H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u-H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6827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656" r:id="rId1"/>
    <p:sldLayoutId id="2147485657" r:id="rId2"/>
    <p:sldLayoutId id="2147485658" r:id="rId3"/>
    <p:sldLayoutId id="2147485659" r:id="rId4"/>
    <p:sldLayoutId id="2147485660" r:id="rId5"/>
    <p:sldLayoutId id="2147485661" r:id="rId6"/>
    <p:sldLayoutId id="2147485662" r:id="rId7"/>
    <p:sldLayoutId id="2147485663" r:id="rId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u-H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u-H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39116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679" r:id="rId1"/>
    <p:sldLayoutId id="2147485680" r:id="rId2"/>
    <p:sldLayoutId id="214748568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 descr="bg_2_beloldal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14288"/>
            <a:ext cx="9140825" cy="682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740525" y="6421438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rgbClr val="A69765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F39B14A3-7CCF-4D02-9428-1D60E2FAFB51}" type="slidenum">
              <a:rPr lang="hu-HU" smtClean="0"/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45" r:id="rId1"/>
    <p:sldLayoutId id="2147485446" r:id="rId2"/>
    <p:sldLayoutId id="2147485447" r:id="rId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u-H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u-H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7316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470" r:id="rId1"/>
    <p:sldLayoutId id="2147485471" r:id="rId2"/>
    <p:sldLayoutId id="2147485472" r:id="rId3"/>
    <p:sldLayoutId id="2147485473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u-H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u-H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3710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480" r:id="rId1"/>
    <p:sldLayoutId id="2147485482" r:id="rId2"/>
    <p:sldLayoutId id="2147485483" r:id="rId3"/>
    <p:sldLayoutId id="2147485484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u-H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u-H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2803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486" r:id="rId1"/>
    <p:sldLayoutId id="2147485487" r:id="rId2"/>
    <p:sldLayoutId id="2147485488" r:id="rId3"/>
    <p:sldLayoutId id="2147485489" r:id="rId4"/>
    <p:sldLayoutId id="2147485490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u-H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u-H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9253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510" r:id="rId1"/>
    <p:sldLayoutId id="2147485511" r:id="rId2"/>
    <p:sldLayoutId id="2147485512" r:id="rId3"/>
    <p:sldLayoutId id="2147485513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u-H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u-H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2491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535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u-H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u-H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506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2" r:id="rId5"/>
    <p:sldLayoutId id="2147485543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u-H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hu-H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hu-H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51660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545" r:id="rId1"/>
    <p:sldLayoutId id="2147485546" r:id="rId2"/>
    <p:sldLayoutId id="2147485547" r:id="rId3"/>
    <p:sldLayoutId id="2147485548" r:id="rId4"/>
    <p:sldLayoutId id="2147485549" r:id="rId5"/>
    <p:sldLayoutId id="2147485550" r:id="rId6"/>
    <p:sldLayoutId id="2147485551" r:id="rId7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251520" y="2204864"/>
            <a:ext cx="8712968" cy="1728192"/>
          </a:xfrm>
        </p:spPr>
        <p:txBody>
          <a:bodyPr>
            <a:normAutofit/>
          </a:bodyPr>
          <a:lstStyle/>
          <a:p>
            <a:r>
              <a:rPr lang="hu-HU" sz="4400" dirty="0"/>
              <a:t>Az agrárágazat aktuális kérdései</a:t>
            </a:r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1475656" y="3717032"/>
            <a:ext cx="6336704" cy="2448272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hu-HU" b="1" dirty="0" smtClean="0"/>
              <a:t>dr. Feldman Zsolt</a:t>
            </a:r>
            <a:endParaRPr lang="hu-HU" b="1" dirty="0"/>
          </a:p>
          <a:p>
            <a:pPr>
              <a:defRPr/>
            </a:pPr>
            <a:r>
              <a:rPr lang="hu-HU" dirty="0"/>
              <a:t>agrárgazdaságért </a:t>
            </a:r>
            <a:r>
              <a:rPr lang="hu-HU" dirty="0" smtClean="0"/>
              <a:t>felelős helyettes </a:t>
            </a:r>
            <a:r>
              <a:rPr lang="hu-HU" dirty="0"/>
              <a:t>államtitkár</a:t>
            </a:r>
          </a:p>
          <a:p>
            <a:pPr>
              <a:defRPr/>
            </a:pPr>
            <a:r>
              <a:rPr lang="hu-HU" dirty="0"/>
              <a:t>Földművelésügyi Minisztérium</a:t>
            </a:r>
          </a:p>
          <a:p>
            <a:pPr>
              <a:defRPr/>
            </a:pPr>
            <a:endParaRPr lang="hu-HU" dirty="0"/>
          </a:p>
          <a:p>
            <a:pPr>
              <a:defRPr/>
            </a:pPr>
            <a:endParaRPr lang="hu-HU" sz="2900" dirty="0"/>
          </a:p>
          <a:p>
            <a:pPr>
              <a:defRPr/>
            </a:pPr>
            <a:r>
              <a:rPr lang="hu-HU" sz="2900" dirty="0" smtClean="0"/>
              <a:t>Budapest</a:t>
            </a:r>
            <a:endParaRPr lang="hu-HU" sz="2900" dirty="0"/>
          </a:p>
          <a:p>
            <a:pPr>
              <a:defRPr/>
            </a:pPr>
            <a:r>
              <a:rPr lang="hu-HU" sz="2900" dirty="0" smtClean="0"/>
              <a:t>2017. január 26.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7455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539552" y="1052736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600" b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Agrártámogatások (millió forint)</a:t>
            </a:r>
            <a:br>
              <a:rPr lang="hu-HU" sz="3600" b="1" dirty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hu-HU" sz="3600" dirty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rtalom hely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0163626"/>
              </p:ext>
            </p:extLst>
          </p:nvPr>
        </p:nvGraphicFramePr>
        <p:xfrm>
          <a:off x="296982" y="2253065"/>
          <a:ext cx="8677472" cy="2563496"/>
        </p:xfrm>
        <a:graphic>
          <a:graphicData uri="http://schemas.openxmlformats.org/drawingml/2006/table">
            <a:tbl>
              <a:tblPr/>
              <a:tblGrid>
                <a:gridCol w="30243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8681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6629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3187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7047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384" marR="9384" marT="9525" marB="0"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2014. </a:t>
                      </a:r>
                      <a:r>
                        <a:rPr kumimoji="0" lang="hu-H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évi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tény</a:t>
                      </a:r>
                      <a:endParaRPr kumimoji="0" lang="hu-HU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384" marR="9384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r>
                        <a:rPr kumimoji="0" lang="hu-H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évi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tény</a:t>
                      </a:r>
                      <a:endParaRPr kumimoji="0" lang="hu-HU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384" marR="9384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2016. </a:t>
                      </a:r>
                      <a:r>
                        <a:rPr kumimoji="0" lang="hu-H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évi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tény</a:t>
                      </a:r>
                    </a:p>
                  </a:txBody>
                  <a:tcPr marL="9384" marR="9384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2017. </a:t>
                      </a:r>
                      <a:r>
                        <a:rPr kumimoji="0" lang="hu-HU" sz="2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évi terv</a:t>
                      </a:r>
                      <a:endParaRPr kumimoji="0" lang="hu-HU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384" marR="9384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33438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Nemzeti támogatások* </a:t>
                      </a:r>
                    </a:p>
                  </a:txBody>
                  <a:tcPr marL="9384" marR="9384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65 981,0</a:t>
                      </a:r>
                    </a:p>
                  </a:txBody>
                  <a:tcPr marL="9384" marR="9384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95 017,4</a:t>
                      </a:r>
                    </a:p>
                  </a:txBody>
                  <a:tcPr marL="9384" marR="9384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103 420,3</a:t>
                      </a:r>
                      <a:endParaRPr kumimoji="0" lang="hu-HU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384" marR="9384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95 321,3</a:t>
                      </a:r>
                      <a:endParaRPr kumimoji="0" lang="hu-HU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384" marR="9384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989013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EU által közvetlenül térített támogatások***</a:t>
                      </a:r>
                    </a:p>
                  </a:txBody>
                  <a:tcPr marL="9384" marR="9384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397 791,1</a:t>
                      </a:r>
                    </a:p>
                  </a:txBody>
                  <a:tcPr marL="9384" marR="9384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395 777,2</a:t>
                      </a:r>
                    </a:p>
                  </a:txBody>
                  <a:tcPr marL="9384" marR="9384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395 915,2</a:t>
                      </a:r>
                    </a:p>
                  </a:txBody>
                  <a:tcPr marL="9384" marR="9384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2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395 728,8</a:t>
                      </a:r>
                    </a:p>
                  </a:txBody>
                  <a:tcPr marL="9384" marR="9384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Szövegdoboz 3"/>
          <p:cNvSpPr txBox="1"/>
          <p:nvPr/>
        </p:nvSpPr>
        <p:spPr>
          <a:xfrm>
            <a:off x="296982" y="5733256"/>
            <a:ext cx="88470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*Nemzeti támogatások + Tanyafejlesztési Program + osztatlan földtulajdon kimérésének költségei</a:t>
            </a:r>
          </a:p>
          <a:p>
            <a:r>
              <a:rPr lang="hu-H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 </a:t>
            </a:r>
            <a:r>
              <a:rPr lang="hu-H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2016-ban </a:t>
            </a:r>
            <a:r>
              <a:rPr lang="hu-H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tejválság kezelésére 11,44 Mrd forint többletforrás került jóváhagyásra, ami a költségvetési tv. módosításával nyár folyamán kerül be az FM </a:t>
            </a:r>
            <a:r>
              <a:rPr lang="hu-HU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költségvetésébe</a:t>
            </a:r>
            <a:endParaRPr lang="hu-HU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u-HU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*** Éves költségvetés készítésekor alkalmazott tervezési árfolyammal számolva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52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712968" cy="854968"/>
          </a:xfrm>
        </p:spPr>
        <p:txBody>
          <a:bodyPr>
            <a:noAutofit/>
          </a:bodyPr>
          <a:lstStyle/>
          <a:p>
            <a:r>
              <a:rPr lang="hu-HU" sz="3200" b="1" dirty="0" smtClean="0"/>
              <a:t>Területalapú támogatás (2016. évi kérelmek)</a:t>
            </a:r>
            <a:endParaRPr lang="hu-HU" sz="32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3528" y="1530458"/>
            <a:ext cx="8712968" cy="4741987"/>
          </a:xfrm>
        </p:spPr>
        <p:txBody>
          <a:bodyPr/>
          <a:lstStyle/>
          <a:p>
            <a:r>
              <a:rPr lang="hu-HU" sz="2400" dirty="0"/>
              <a:t>Összes </a:t>
            </a:r>
            <a:r>
              <a:rPr lang="hu-HU" sz="2400" dirty="0" smtClean="0"/>
              <a:t>alaptámogatást </a:t>
            </a:r>
            <a:r>
              <a:rPr lang="hu-HU" sz="2400" dirty="0"/>
              <a:t>(SAPS</a:t>
            </a:r>
            <a:r>
              <a:rPr lang="hu-HU" sz="2400" dirty="0" smtClean="0"/>
              <a:t>) </a:t>
            </a:r>
            <a:r>
              <a:rPr lang="hu-HU" sz="2400" dirty="0"/>
              <a:t>igénylő: 176 961 </a:t>
            </a:r>
            <a:r>
              <a:rPr lang="hu-HU" sz="2400" dirty="0" smtClean="0"/>
              <a:t>termelő</a:t>
            </a:r>
            <a:endParaRPr lang="hu-HU" sz="2400" dirty="0"/>
          </a:p>
          <a:p>
            <a:r>
              <a:rPr lang="hu-HU" sz="2400" dirty="0" smtClean="0"/>
              <a:t>Igényelt alaptámogatás </a:t>
            </a:r>
            <a:r>
              <a:rPr lang="hu-HU" sz="2400" dirty="0"/>
              <a:t>(SAPS</a:t>
            </a:r>
            <a:r>
              <a:rPr lang="hu-HU" sz="2400" dirty="0" smtClean="0"/>
              <a:t>) jogosult területe: 4,9 millió ha</a:t>
            </a:r>
          </a:p>
          <a:p>
            <a:r>
              <a:rPr lang="hu-HU" sz="2400" dirty="0"/>
              <a:t>Alaptámogatás (SAPS</a:t>
            </a:r>
            <a:r>
              <a:rPr lang="hu-HU" sz="2400" dirty="0" smtClean="0"/>
              <a:t>) keretösszege: ~ 224 milliárd forint</a:t>
            </a:r>
            <a:endParaRPr lang="hu-HU" sz="2400" dirty="0"/>
          </a:p>
          <a:p>
            <a:pPr marL="0" indent="0">
              <a:buNone/>
            </a:pPr>
            <a:r>
              <a:rPr lang="hu-HU" sz="2400" dirty="0" smtClean="0"/>
              <a:t>Egyes jogcímek </a:t>
            </a:r>
            <a:r>
              <a:rPr lang="hu-HU" sz="2400" u="sng" dirty="0" smtClean="0"/>
              <a:t>várható* értéke</a:t>
            </a:r>
          </a:p>
          <a:p>
            <a:pPr marL="0" indent="0">
              <a:buNone/>
            </a:pPr>
            <a:endParaRPr lang="hu-HU" sz="2400" dirty="0" smtClean="0"/>
          </a:p>
          <a:p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869448"/>
              </p:ext>
            </p:extLst>
          </p:nvPr>
        </p:nvGraphicFramePr>
        <p:xfrm>
          <a:off x="791580" y="3356992"/>
          <a:ext cx="7632848" cy="2307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4875"/>
                <a:gridCol w="1485549"/>
                <a:gridCol w="2532424"/>
              </a:tblGrid>
              <a:tr h="504057"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Jogcím megnevezése</a:t>
                      </a:r>
                      <a:endParaRPr lang="hu-H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euró</a:t>
                      </a:r>
                      <a:endParaRPr lang="hu-H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forint </a:t>
                      </a:r>
                    </a:p>
                    <a:p>
                      <a:pPr algn="ctr"/>
                      <a:r>
                        <a:rPr lang="hu-H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(309,79 Ft/EUR)</a:t>
                      </a:r>
                      <a:endParaRPr lang="hu-H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17597">
                <a:tc>
                  <a:txBody>
                    <a:bodyPr/>
                    <a:lstStyle/>
                    <a:p>
                      <a:r>
                        <a:rPr lang="hu-H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Alaptámogatás (SAPS)</a:t>
                      </a:r>
                      <a:endParaRPr lang="hu-H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44 965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2990">
                <a:tc>
                  <a:txBody>
                    <a:bodyPr/>
                    <a:lstStyle/>
                    <a:p>
                      <a:r>
                        <a:rPr lang="hu-H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Zöldítés</a:t>
                      </a:r>
                      <a:endParaRPr lang="hu-H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81,0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25 084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72990">
                <a:tc>
                  <a:txBody>
                    <a:bodyPr/>
                    <a:lstStyle/>
                    <a:p>
                      <a:r>
                        <a:rPr lang="hu-HU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Alaptámogatás+zöldítés</a:t>
                      </a:r>
                      <a:endParaRPr lang="hu-HU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226,1</a:t>
                      </a:r>
                      <a:endParaRPr lang="hu-H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70 049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2990">
                <a:tc>
                  <a:txBody>
                    <a:bodyPr/>
                    <a:lstStyle/>
                    <a:p>
                      <a:r>
                        <a:rPr lang="hu-H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Fiatal gazdák</a:t>
                      </a:r>
                      <a:r>
                        <a:rPr lang="hu-HU" sz="20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támogatása</a:t>
                      </a:r>
                      <a:endParaRPr lang="hu-H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67,9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21 032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5" name="Szövegdoboz 4"/>
          <p:cNvSpPr txBox="1"/>
          <p:nvPr/>
        </p:nvSpPr>
        <p:spPr>
          <a:xfrm>
            <a:off x="251520" y="5949280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hu-H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hu-H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kérelmezett adatok </a:t>
            </a:r>
            <a:r>
              <a:rPr lang="hu-H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alapján készült modellszámítás során becsült érték. Az MVH/MÁK ellenőrzése alapján az összegek változhatnak.</a:t>
            </a:r>
            <a:endParaRPr lang="hu-H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980728"/>
            <a:ext cx="9144000" cy="648072"/>
          </a:xfrm>
        </p:spPr>
        <p:txBody>
          <a:bodyPr>
            <a:noAutofit/>
          </a:bodyPr>
          <a:lstStyle/>
          <a:p>
            <a:r>
              <a:rPr lang="hu-HU" sz="3200" b="1" dirty="0">
                <a:solidFill>
                  <a:srgbClr val="A29061"/>
                </a:solidFill>
              </a:rPr>
              <a:t>Termeléshez kötött </a:t>
            </a:r>
            <a:r>
              <a:rPr lang="hu-HU" sz="3200" b="1" dirty="0" smtClean="0">
                <a:solidFill>
                  <a:srgbClr val="A29061"/>
                </a:solidFill>
              </a:rPr>
              <a:t>támogatások várható értékei* I. </a:t>
            </a:r>
            <a:br>
              <a:rPr lang="hu-HU" sz="3200" b="1" dirty="0" smtClean="0">
                <a:solidFill>
                  <a:srgbClr val="A29061"/>
                </a:solidFill>
              </a:rPr>
            </a:br>
            <a:r>
              <a:rPr lang="hu-HU" sz="3200" b="1" dirty="0" smtClean="0">
                <a:solidFill>
                  <a:srgbClr val="A29061"/>
                </a:solidFill>
              </a:rPr>
              <a:t>(2016. évi kérelmek tükrében)</a:t>
            </a:r>
            <a:endParaRPr lang="hu-HU" sz="3200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640628"/>
              </p:ext>
            </p:extLst>
          </p:nvPr>
        </p:nvGraphicFramePr>
        <p:xfrm>
          <a:off x="323528" y="2247432"/>
          <a:ext cx="8280920" cy="3766684"/>
        </p:xfrm>
        <a:graphic>
          <a:graphicData uri="http://schemas.openxmlformats.org/drawingml/2006/table">
            <a:tbl>
              <a:tblPr/>
              <a:tblGrid>
                <a:gridCol w="3672408"/>
                <a:gridCol w="1944216"/>
                <a:gridCol w="2664296"/>
              </a:tblGrid>
              <a:tr h="58915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Megnevezés </a:t>
                      </a:r>
                    </a:p>
                  </a:txBody>
                  <a:tcPr marL="8991" marR="8991" marT="89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Igényelt terület, ha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91" marR="8991" marT="89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Várható </a:t>
                      </a:r>
                      <a:r>
                        <a:rPr lang="hu-H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fajlagos támogatás</a:t>
                      </a:r>
                    </a:p>
                  </a:txBody>
                  <a:tcPr marL="8991" marR="8991" marT="89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925778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forint</a:t>
                      </a:r>
                      <a:r>
                        <a:rPr lang="hu-H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 309,79 Ft/EUR árfolyamon</a:t>
                      </a:r>
                    </a:p>
                  </a:txBody>
                  <a:tcPr marL="8991" marR="8991" marT="89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444463">
                <a:tc>
                  <a:txBody>
                    <a:bodyPr/>
                    <a:lstStyle/>
                    <a:p>
                      <a:pPr algn="l" fontAlgn="ctr"/>
                      <a:r>
                        <a:rPr lang="hu-H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Rizs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91" marR="36000" marT="89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2 929</a:t>
                      </a:r>
                      <a:endParaRPr lang="hu-H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211 318</a:t>
                      </a:r>
                    </a:p>
                  </a:txBody>
                  <a:tcPr marL="8991" marR="36000" marT="89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463">
                <a:tc>
                  <a:txBody>
                    <a:bodyPr/>
                    <a:lstStyle/>
                    <a:p>
                      <a:pPr algn="l" fontAlgn="ctr"/>
                      <a:r>
                        <a:rPr lang="hu-H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Cukorrépa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91" marR="36000" marT="89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14 729</a:t>
                      </a:r>
                      <a:endParaRPr lang="hu-H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168 103</a:t>
                      </a:r>
                    </a:p>
                  </a:txBody>
                  <a:tcPr marL="8991" marR="36000" marT="89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44463">
                <a:tc>
                  <a:txBody>
                    <a:bodyPr/>
                    <a:lstStyle/>
                    <a:p>
                      <a:pPr algn="l" fontAlgn="ctr"/>
                      <a:r>
                        <a:rPr lang="hu-H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Zöldségnövény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91" marR="36000" marT="89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50 052</a:t>
                      </a:r>
                      <a:endParaRPr lang="hu-H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49 468</a:t>
                      </a:r>
                    </a:p>
                  </a:txBody>
                  <a:tcPr marL="8991" marR="36000" marT="89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463">
                <a:tc>
                  <a:txBody>
                    <a:bodyPr/>
                    <a:lstStyle/>
                    <a:p>
                      <a:pPr algn="l" fontAlgn="ctr"/>
                      <a:r>
                        <a:rPr lang="hu-H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Ipari </a:t>
                      </a:r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zöldségnövény</a:t>
                      </a:r>
                    </a:p>
                  </a:txBody>
                  <a:tcPr marL="8991" marR="36000" marT="89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55 558</a:t>
                      </a:r>
                      <a:endParaRPr lang="hu-H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55 411</a:t>
                      </a:r>
                    </a:p>
                  </a:txBody>
                  <a:tcPr marL="8991" marR="36000" marT="89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44463">
                <a:tc>
                  <a:txBody>
                    <a:bodyPr/>
                    <a:lstStyle/>
                    <a:p>
                      <a:pPr algn="l" fontAlgn="ctr"/>
                      <a:r>
                        <a:rPr lang="hu-HU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Gyümölcs</a:t>
                      </a:r>
                      <a:endParaRPr lang="hu-HU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991" marR="36000" marT="89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57 160</a:t>
                      </a:r>
                      <a:endParaRPr lang="hu-HU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89 339</a:t>
                      </a:r>
                    </a:p>
                  </a:txBody>
                  <a:tcPr marL="8991" marR="36000" marT="8991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Szövegdoboz 5"/>
          <p:cNvSpPr txBox="1"/>
          <p:nvPr/>
        </p:nvSpPr>
        <p:spPr>
          <a:xfrm>
            <a:off x="269705" y="6093296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hu-H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hu-H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kérelmezett adatok </a:t>
            </a:r>
            <a:r>
              <a:rPr lang="hu-H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alapján készült modellszámítás során becsült érték. Az MVH/MÁK ellenőrzése alapján az összegek változhatnak.</a:t>
            </a:r>
            <a:endParaRPr lang="hu-H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395536" y="1844824"/>
            <a:ext cx="82089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rendelkezésre álló keret mintegy 62,5 milliárd forint</a:t>
            </a:r>
            <a:endParaRPr lang="hu-H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381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3200" b="1" dirty="0">
                <a:solidFill>
                  <a:srgbClr val="A29061"/>
                </a:solidFill>
              </a:rPr>
              <a:t>Termeléshez kötött támogatások várható értékei</a:t>
            </a:r>
            <a:r>
              <a:rPr lang="hu-HU" sz="3200" b="1" dirty="0" smtClean="0">
                <a:solidFill>
                  <a:srgbClr val="A29061"/>
                </a:solidFill>
              </a:rPr>
              <a:t>* II. </a:t>
            </a:r>
            <a:r>
              <a:rPr lang="hu-HU" sz="2400" b="1" dirty="0" smtClean="0">
                <a:solidFill>
                  <a:srgbClr val="A29061"/>
                </a:solidFill>
              </a:rPr>
              <a:t>(2016. évi kérelmek tükrében)</a:t>
            </a:r>
            <a:endParaRPr lang="hu-HU" sz="3200" b="1" dirty="0"/>
          </a:p>
        </p:txBody>
      </p:sp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5325954"/>
              </p:ext>
            </p:extLst>
          </p:nvPr>
        </p:nvGraphicFramePr>
        <p:xfrm>
          <a:off x="427174" y="1916831"/>
          <a:ext cx="8465306" cy="38835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56794"/>
                <a:gridCol w="1944216"/>
                <a:gridCol w="2664296"/>
              </a:tblGrid>
              <a:tr h="64807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Megnevezés 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Igényelt terület/állat 2016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Várható fajlagos támogatás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588410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hektár/egyed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forint, 309,79 Ft/EUR árfolyamon</a:t>
                      </a:r>
                      <a:endParaRPr lang="hu-H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45745">
                <a:tc>
                  <a:txBody>
                    <a:bodyPr/>
                    <a:lstStyle/>
                    <a:p>
                      <a:pPr algn="l" fontAlgn="ctr"/>
                      <a:r>
                        <a:rPr lang="hu-HU" sz="28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anyajuh</a:t>
                      </a:r>
                      <a:endParaRPr lang="hu-H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917 088</a:t>
                      </a:r>
                      <a:endParaRPr lang="hu-H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7 424</a:t>
                      </a:r>
                      <a:endParaRPr lang="hu-H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745">
                <a:tc>
                  <a:txBody>
                    <a:bodyPr/>
                    <a:lstStyle/>
                    <a:p>
                      <a:pPr algn="l" fontAlgn="ctr"/>
                      <a:r>
                        <a:rPr lang="hu-HU" sz="28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anyatehén</a:t>
                      </a:r>
                      <a:endParaRPr lang="hu-H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231 330</a:t>
                      </a:r>
                      <a:endParaRPr lang="hu-H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46 826</a:t>
                      </a:r>
                      <a:endParaRPr lang="hu-H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45745">
                <a:tc>
                  <a:txBody>
                    <a:bodyPr/>
                    <a:lstStyle/>
                    <a:p>
                      <a:pPr algn="l" fontAlgn="ctr"/>
                      <a:r>
                        <a:rPr lang="hu-HU" sz="28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hízottbika</a:t>
                      </a:r>
                      <a:endParaRPr lang="hu-H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82 242</a:t>
                      </a:r>
                      <a:endParaRPr lang="hu-H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16 934</a:t>
                      </a:r>
                      <a:endParaRPr lang="hu-H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745">
                <a:tc>
                  <a:txBody>
                    <a:bodyPr/>
                    <a:lstStyle/>
                    <a:p>
                      <a:pPr algn="l" fontAlgn="ctr"/>
                      <a:r>
                        <a:rPr lang="hu-HU" sz="28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tejhasznú tehén</a:t>
                      </a:r>
                      <a:endParaRPr lang="hu-H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209 445</a:t>
                      </a:r>
                      <a:endParaRPr lang="hu-H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101 960</a:t>
                      </a:r>
                      <a:endParaRPr lang="hu-H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90337">
                <a:tc>
                  <a:txBody>
                    <a:bodyPr/>
                    <a:lstStyle/>
                    <a:p>
                      <a:pPr algn="l" fontAlgn="ctr"/>
                      <a:r>
                        <a:rPr lang="hu-HU" sz="28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szemes fehérjetakarmány</a:t>
                      </a:r>
                      <a:endParaRPr lang="hu-H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67 586</a:t>
                      </a:r>
                      <a:endParaRPr lang="hu-H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61 625</a:t>
                      </a:r>
                      <a:endParaRPr lang="hu-H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745">
                <a:tc>
                  <a:txBody>
                    <a:bodyPr/>
                    <a:lstStyle/>
                    <a:p>
                      <a:pPr algn="l" fontAlgn="ctr"/>
                      <a:r>
                        <a:rPr lang="hu-HU" sz="2800" b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szálas fehérjetakarmány</a:t>
                      </a:r>
                      <a:endParaRPr lang="hu-H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152 672</a:t>
                      </a:r>
                      <a:endParaRPr lang="hu-HU" sz="2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hu-HU" sz="2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27 281</a:t>
                      </a:r>
                      <a:endParaRPr lang="hu-HU" sz="2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59" marR="9359" marT="93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4" name="Szövegdoboz 3"/>
          <p:cNvSpPr txBox="1"/>
          <p:nvPr/>
        </p:nvSpPr>
        <p:spPr>
          <a:xfrm>
            <a:off x="431032" y="6021288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hu-H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hu-H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kérelmezett adatok </a:t>
            </a:r>
            <a:r>
              <a:rPr lang="hu-H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alapján készült modellszámítás során becsült érték. Az MVH/MÁK ellenőrzése alapján az összegek változhatnak.</a:t>
            </a:r>
            <a:endParaRPr lang="hu-HU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08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34251" y="980728"/>
            <a:ext cx="8229600" cy="792088"/>
          </a:xfrm>
        </p:spPr>
        <p:txBody>
          <a:bodyPr>
            <a:noAutofit/>
          </a:bodyPr>
          <a:lstStyle/>
          <a:p>
            <a:r>
              <a:rPr lang="hu-HU" sz="3200" b="1" dirty="0" smtClean="0">
                <a:solidFill>
                  <a:srgbClr val="A29061"/>
                </a:solidFill>
              </a:rPr>
              <a:t>2017. évi egységes kérelem: </a:t>
            </a:r>
            <a:br>
              <a:rPr lang="hu-HU" sz="3200" b="1" dirty="0" smtClean="0">
                <a:solidFill>
                  <a:srgbClr val="A29061"/>
                </a:solidFill>
              </a:rPr>
            </a:br>
            <a:r>
              <a:rPr lang="hu-HU" sz="3200" b="1" dirty="0">
                <a:solidFill>
                  <a:srgbClr val="A29061"/>
                </a:solidFill>
              </a:rPr>
              <a:t>z</a:t>
            </a:r>
            <a:r>
              <a:rPr lang="hu-HU" sz="3200" b="1" dirty="0" smtClean="0">
                <a:solidFill>
                  <a:srgbClr val="A29061"/>
                </a:solidFill>
              </a:rPr>
              <a:t>öldítés változásai</a:t>
            </a:r>
            <a:endParaRPr lang="hu-HU" sz="3200" dirty="0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23528" y="1916832"/>
            <a:ext cx="8712968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266700" indent="-266700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800" b="1" dirty="0" smtClean="0">
                <a:latin typeface="Times New Roman" pitchFamily="18" charset="0"/>
              </a:rPr>
              <a:t>Bővül </a:t>
            </a:r>
            <a:r>
              <a:rPr lang="hu-HU" sz="2800" dirty="0">
                <a:latin typeface="Times New Roman" pitchFamily="18" charset="0"/>
              </a:rPr>
              <a:t>az ökológiai jelentőségű </a:t>
            </a:r>
            <a:r>
              <a:rPr lang="hu-HU" sz="2800" b="1" dirty="0">
                <a:latin typeface="Times New Roman" pitchFamily="18" charset="0"/>
              </a:rPr>
              <a:t>másodvetésben vethető fajok listája</a:t>
            </a:r>
            <a:r>
              <a:rPr lang="hu-HU" sz="2800" dirty="0">
                <a:latin typeface="Times New Roman" pitchFamily="18" charset="0"/>
              </a:rPr>
              <a:t>.</a:t>
            </a:r>
          </a:p>
          <a:p>
            <a:pPr marL="266700" indent="-266700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800" dirty="0">
                <a:latin typeface="Times New Roman" pitchFamily="18" charset="0"/>
              </a:rPr>
              <a:t>Az ökológiai jelentőségű </a:t>
            </a:r>
            <a:r>
              <a:rPr lang="hu-HU" sz="2800" b="1" dirty="0">
                <a:latin typeface="Times New Roman" pitchFamily="18" charset="0"/>
              </a:rPr>
              <a:t>másodvetésre egy fenntartási időszakot írunk elő </a:t>
            </a:r>
            <a:r>
              <a:rPr lang="hu-HU" sz="2800" dirty="0">
                <a:latin typeface="Times New Roman" pitchFamily="18" charset="0"/>
              </a:rPr>
              <a:t>(60 nap).</a:t>
            </a:r>
          </a:p>
          <a:p>
            <a:pPr marL="266700" lvl="0" indent="-2667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nitrogénmegkötő növények esetében </a:t>
            </a:r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közönséges vagy veteménybab termesztési idejét a hazánkban alkalmazott termesztési technológiához igazítjuk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66700" lvl="0" indent="-2667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spárga </a:t>
            </a: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és az </a:t>
            </a:r>
            <a:r>
              <a:rPr lang="hu-H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óriás </a:t>
            </a:r>
            <a:r>
              <a:rPr lang="hu-H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virágosnád</a:t>
            </a:r>
            <a:r>
              <a:rPr lang="hu-H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zöldítési </a:t>
            </a:r>
            <a:r>
              <a:rPr lang="hu-H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szempontból </a:t>
            </a:r>
            <a:r>
              <a:rPr lang="hu-H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állandó kultúrának </a:t>
            </a:r>
            <a:r>
              <a:rPr lang="hu-H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minősül</a:t>
            </a:r>
            <a:r>
              <a:rPr lang="hu-H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hu-HU" sz="2800" dirty="0">
              <a:latin typeface="Times New Roman" pitchFamily="18" charset="0"/>
            </a:endParaRPr>
          </a:p>
          <a:p>
            <a:pPr marL="447675" lvl="1" indent="-266700" algn="just" eaLnBrk="1" hangingPunct="1">
              <a:buFont typeface="Arial" panose="020B0604020202020204" pitchFamily="34" charset="0"/>
              <a:buChar char="•"/>
            </a:pPr>
            <a:endParaRPr lang="hu-HU" sz="2400" dirty="0">
              <a:latin typeface="Times New Roman" pitchFamily="18" charset="0"/>
            </a:endParaRPr>
          </a:p>
          <a:p>
            <a:pPr marL="542925" lvl="1" indent="-180975" algn="just" eaLnBrk="1" hangingPunct="1">
              <a:buFont typeface="Arial" panose="020B0604020202020204" pitchFamily="34" charset="0"/>
              <a:buChar char="•"/>
            </a:pPr>
            <a:endParaRPr lang="hu-HU" sz="24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00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0" y="908720"/>
            <a:ext cx="9324528" cy="576064"/>
          </a:xfrm>
        </p:spPr>
        <p:txBody>
          <a:bodyPr>
            <a:noAutofit/>
          </a:bodyPr>
          <a:lstStyle/>
          <a:p>
            <a:r>
              <a:rPr lang="hu-HU" sz="3200" b="1" dirty="0" smtClean="0">
                <a:solidFill>
                  <a:srgbClr val="A29061"/>
                </a:solidFill>
              </a:rPr>
              <a:t>2017</a:t>
            </a:r>
            <a:r>
              <a:rPr lang="hu-HU" sz="3200" b="1" dirty="0">
                <a:solidFill>
                  <a:srgbClr val="A29061"/>
                </a:solidFill>
              </a:rPr>
              <a:t>. évi egységes </a:t>
            </a:r>
            <a:r>
              <a:rPr lang="hu-HU" sz="3200" b="1" dirty="0" smtClean="0">
                <a:solidFill>
                  <a:srgbClr val="A29061"/>
                </a:solidFill>
              </a:rPr>
              <a:t>kérelem: zöldítés változásai I.</a:t>
            </a:r>
            <a:endParaRPr lang="hu-HU" sz="4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968552"/>
          </a:xfrm>
        </p:spPr>
        <p:txBody>
          <a:bodyPr/>
          <a:lstStyle/>
          <a:p>
            <a:pPr marL="285750" indent="-285750" algn="just" eaLnBrk="1" hangingPunct="1">
              <a:spcBef>
                <a:spcPts val="600"/>
              </a:spcBef>
            </a:pPr>
            <a:r>
              <a:rPr lang="hu-HU" sz="2100" b="1" dirty="0"/>
              <a:t>A 2017-től az ökológiai jelentőségű másodvetésben vethető fajok listája bővül az alábbi fajokkal:</a:t>
            </a:r>
          </a:p>
          <a:p>
            <a:pPr marL="800100" lvl="1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100" dirty="0"/>
              <a:t>sziki kender (</a:t>
            </a:r>
            <a:r>
              <a:rPr lang="hu-HU" sz="2100" dirty="0" err="1"/>
              <a:t>Crotalaria</a:t>
            </a:r>
            <a:r>
              <a:rPr lang="hu-HU" sz="2100" dirty="0"/>
              <a:t> </a:t>
            </a:r>
            <a:r>
              <a:rPr lang="hu-HU" sz="2100" dirty="0" err="1"/>
              <a:t>juncea</a:t>
            </a:r>
            <a:r>
              <a:rPr lang="hu-HU" sz="2100" dirty="0"/>
              <a:t> L.);</a:t>
            </a:r>
          </a:p>
          <a:p>
            <a:pPr marL="800100" lvl="1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100" dirty="0"/>
              <a:t>négermag (</a:t>
            </a:r>
            <a:r>
              <a:rPr lang="hu-HU" sz="2100" dirty="0" err="1"/>
              <a:t>Guizotia</a:t>
            </a:r>
            <a:r>
              <a:rPr lang="hu-HU" sz="2100" dirty="0"/>
              <a:t> </a:t>
            </a:r>
            <a:r>
              <a:rPr lang="hu-HU" sz="2100" dirty="0" err="1"/>
              <a:t>abyssinica</a:t>
            </a:r>
            <a:r>
              <a:rPr lang="hu-HU" sz="2100" dirty="0"/>
              <a:t>);</a:t>
            </a:r>
          </a:p>
          <a:p>
            <a:pPr marL="800100" lvl="1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100" dirty="0"/>
              <a:t>abesszin vagy etiópiai mustár (</a:t>
            </a:r>
            <a:r>
              <a:rPr lang="hu-HU" sz="2100" dirty="0" err="1"/>
              <a:t>Brassica</a:t>
            </a:r>
            <a:r>
              <a:rPr lang="hu-HU" sz="2100" dirty="0"/>
              <a:t> </a:t>
            </a:r>
            <a:r>
              <a:rPr lang="hu-HU" sz="2100" dirty="0" err="1"/>
              <a:t>carinata</a:t>
            </a:r>
            <a:r>
              <a:rPr lang="hu-HU" sz="2100" dirty="0"/>
              <a:t>);</a:t>
            </a:r>
          </a:p>
          <a:p>
            <a:pPr marL="800100" lvl="1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100" dirty="0"/>
              <a:t>fekete zab (</a:t>
            </a:r>
            <a:r>
              <a:rPr lang="hu-HU" sz="2100" dirty="0" err="1"/>
              <a:t>Avena</a:t>
            </a:r>
            <a:r>
              <a:rPr lang="hu-HU" sz="2100" dirty="0"/>
              <a:t> </a:t>
            </a:r>
            <a:r>
              <a:rPr lang="hu-HU" sz="2100" dirty="0" err="1"/>
              <a:t>strigosa</a:t>
            </a:r>
            <a:r>
              <a:rPr lang="hu-HU" sz="2100" dirty="0"/>
              <a:t>);</a:t>
            </a:r>
          </a:p>
          <a:p>
            <a:pPr marL="800100" lvl="1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100" dirty="0"/>
              <a:t>pannonbükköny (</a:t>
            </a:r>
            <a:r>
              <a:rPr lang="hu-HU" sz="2100" dirty="0" err="1"/>
              <a:t>Vicia</a:t>
            </a:r>
            <a:r>
              <a:rPr lang="hu-HU" sz="2100" dirty="0"/>
              <a:t> </a:t>
            </a:r>
            <a:r>
              <a:rPr lang="hu-HU" sz="2100" dirty="0" err="1"/>
              <a:t>pannonica</a:t>
            </a:r>
            <a:r>
              <a:rPr lang="hu-HU" sz="2100" dirty="0"/>
              <a:t>);</a:t>
            </a:r>
          </a:p>
          <a:p>
            <a:pPr marL="800100" lvl="1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100" dirty="0"/>
              <a:t>házi len (Linum </a:t>
            </a:r>
            <a:r>
              <a:rPr lang="hu-HU" sz="2100" dirty="0" err="1"/>
              <a:t>usitatissimum</a:t>
            </a:r>
            <a:r>
              <a:rPr lang="hu-HU" sz="2100" dirty="0"/>
              <a:t>);</a:t>
            </a:r>
          </a:p>
          <a:p>
            <a:pPr marL="800100" lvl="1" indent="-34290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u-HU" sz="2100" dirty="0" err="1"/>
              <a:t>takarmánybaltacim</a:t>
            </a:r>
            <a:r>
              <a:rPr lang="hu-HU" sz="2100" dirty="0"/>
              <a:t> (</a:t>
            </a:r>
            <a:r>
              <a:rPr lang="hu-HU" sz="2100" dirty="0" err="1"/>
              <a:t>Onobrychis</a:t>
            </a:r>
            <a:r>
              <a:rPr lang="hu-HU" sz="2100" dirty="0"/>
              <a:t> </a:t>
            </a:r>
            <a:r>
              <a:rPr lang="hu-HU" sz="2100" dirty="0" err="1"/>
              <a:t>viciifolia</a:t>
            </a:r>
            <a:r>
              <a:rPr lang="hu-HU" sz="2100" dirty="0"/>
              <a:t>).</a:t>
            </a:r>
          </a:p>
          <a:p>
            <a:pPr marL="285750" indent="-285750" algn="just" eaLnBrk="1" hangingPunct="1">
              <a:spcBef>
                <a:spcPts val="600"/>
              </a:spcBef>
            </a:pPr>
            <a:r>
              <a:rPr lang="hu-HU" sz="2100" dirty="0"/>
              <a:t>Az elmúlt két év tapasztalatai alapján annak érdekében, hogy átláthatóbb legyen az ökológiai jelentőségű másodvetések kezelése, </a:t>
            </a:r>
            <a:r>
              <a:rPr lang="hu-HU" sz="2100" b="1" dirty="0"/>
              <a:t>fenntartási időszakot</a:t>
            </a:r>
            <a:r>
              <a:rPr lang="hu-HU" sz="2100" dirty="0"/>
              <a:t> írunk elő. Így a </a:t>
            </a:r>
            <a:r>
              <a:rPr lang="hu-HU" sz="2100" b="1" dirty="0"/>
              <a:t>vetéstől számított legalább 60 napig</a:t>
            </a:r>
            <a:r>
              <a:rPr lang="hu-HU" sz="2100" dirty="0"/>
              <a:t> az ökológiai jelentőségű másodvetést a gazdálkodó nem forgathatja be.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9A4CC3-18B3-4363-98D1-7C4665841A4D}" type="slidenum">
              <a:rPr lang="hu-HU" smtClean="0"/>
              <a:pPr>
                <a:defRPr/>
              </a:pPr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279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24680" y="1479104"/>
            <a:ext cx="9217024" cy="5256584"/>
          </a:xfrm>
        </p:spPr>
        <p:txBody>
          <a:bodyPr>
            <a:normAutofit/>
          </a:bodyPr>
          <a:lstStyle/>
          <a:p>
            <a:pPr lvl="0" algn="just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u-HU" sz="2100" dirty="0">
                <a:solidFill>
                  <a:prstClr val="black"/>
                </a:solidFill>
              </a:rPr>
              <a:t>A nitrogénmegkötő növények esetében a </a:t>
            </a:r>
            <a:r>
              <a:rPr lang="hu-HU" sz="2100" b="1" dirty="0">
                <a:solidFill>
                  <a:prstClr val="black"/>
                </a:solidFill>
              </a:rPr>
              <a:t>közönséges vagy veteménybab termesztési idejét</a:t>
            </a:r>
            <a:r>
              <a:rPr lang="hu-HU" sz="2100" dirty="0">
                <a:solidFill>
                  <a:prstClr val="black"/>
                </a:solidFill>
              </a:rPr>
              <a:t> a hazánkban alkalmazott termesztési technológiához igazítjuk. </a:t>
            </a:r>
          </a:p>
          <a:p>
            <a:pPr marL="8001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hu-HU" sz="2100" dirty="0">
                <a:solidFill>
                  <a:prstClr val="black"/>
                </a:solidFill>
              </a:rPr>
              <a:t>Így 2017-től a közönséges vagy veteménybabbal bevetett terület akkor ismerhető el EFA területnek, </a:t>
            </a:r>
          </a:p>
          <a:p>
            <a:pPr marL="1485900" lvl="2" indent="-342900" algn="just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u-HU" sz="2100" dirty="0">
                <a:solidFill>
                  <a:prstClr val="black"/>
                </a:solidFill>
              </a:rPr>
              <a:t>ha május 10. és július 10. közötti vagy </a:t>
            </a:r>
          </a:p>
          <a:p>
            <a:pPr marL="1485900" lvl="2" indent="-342900" algn="just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u-HU" sz="2100" dirty="0">
                <a:solidFill>
                  <a:prstClr val="black"/>
                </a:solidFill>
              </a:rPr>
              <a:t>június 25. és augusztus 15. közötti időszak </a:t>
            </a:r>
          </a:p>
          <a:p>
            <a:pPr marL="457200" lvl="1" indent="0" algn="just" eaLnBrk="1" fontAlgn="auto" hangingPunct="1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2100" b="1" dirty="0">
                <a:solidFill>
                  <a:prstClr val="black"/>
                </a:solidFill>
              </a:rPr>
              <a:t>teljes tartamában</a:t>
            </a:r>
            <a:r>
              <a:rPr lang="hu-HU" sz="2100" dirty="0">
                <a:solidFill>
                  <a:prstClr val="black"/>
                </a:solidFill>
              </a:rPr>
              <a:t> jelen van a mezőgazdasági termelő földterületén</a:t>
            </a:r>
            <a:r>
              <a:rPr lang="hu-HU" sz="2100" dirty="0" smtClean="0">
                <a:solidFill>
                  <a:prstClr val="black"/>
                </a:solidFill>
              </a:rPr>
              <a:t>.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u-HU" sz="2100" b="1" dirty="0" smtClean="0">
                <a:solidFill>
                  <a:prstClr val="black"/>
                </a:solidFill>
              </a:rPr>
              <a:t>Nitrogénmegkötő és nem nitrogénmegkötő növénykultúrák keverékeivel </a:t>
            </a:r>
            <a:r>
              <a:rPr lang="hu-HU" sz="2100" dirty="0" smtClean="0">
                <a:solidFill>
                  <a:prstClr val="black"/>
                </a:solidFill>
              </a:rPr>
              <a:t>bevetett területek is elismerhetőek </a:t>
            </a:r>
            <a:r>
              <a:rPr lang="hu-HU" sz="2100" dirty="0">
                <a:solidFill>
                  <a:prstClr val="black"/>
                </a:solidFill>
              </a:rPr>
              <a:t>EFA területként, mely keverékben a </a:t>
            </a:r>
            <a:r>
              <a:rPr lang="hu-HU" sz="2100" b="1" dirty="0">
                <a:solidFill>
                  <a:prstClr val="black"/>
                </a:solidFill>
              </a:rPr>
              <a:t>nitrogénmegkötő növénykultúra keveréken belüli vetőmaga</a:t>
            </a:r>
            <a:r>
              <a:rPr lang="hu-HU" sz="2100" dirty="0">
                <a:solidFill>
                  <a:prstClr val="black"/>
                </a:solidFill>
              </a:rPr>
              <a:t>ránya meg kell, hogy haladja az </a:t>
            </a:r>
            <a:r>
              <a:rPr lang="hu-HU" sz="2100" b="1" dirty="0">
                <a:solidFill>
                  <a:prstClr val="black"/>
                </a:solidFill>
              </a:rPr>
              <a:t>50%-ot</a:t>
            </a:r>
            <a:r>
              <a:rPr lang="hu-HU" sz="2100" dirty="0" smtClean="0">
                <a:solidFill>
                  <a:prstClr val="black"/>
                </a:solidFill>
              </a:rPr>
              <a:t>. (választható keverékek listája a zöldítés rendeletben) </a:t>
            </a:r>
            <a:endParaRPr lang="hu-HU" sz="2100" dirty="0">
              <a:solidFill>
                <a:prstClr val="black"/>
              </a:solidFill>
            </a:endParaRPr>
          </a:p>
          <a:p>
            <a:pPr lvl="0" algn="just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hu-HU" sz="2100" dirty="0">
                <a:solidFill>
                  <a:prstClr val="black"/>
                </a:solidFill>
              </a:rPr>
              <a:t>A </a:t>
            </a:r>
            <a:r>
              <a:rPr lang="hu-HU" sz="2100" b="1" dirty="0" smtClean="0">
                <a:solidFill>
                  <a:prstClr val="black"/>
                </a:solidFill>
              </a:rPr>
              <a:t>spárga,</a:t>
            </a:r>
            <a:r>
              <a:rPr lang="hu-HU" sz="2100" dirty="0" smtClean="0">
                <a:solidFill>
                  <a:prstClr val="black"/>
                </a:solidFill>
              </a:rPr>
              <a:t> </a:t>
            </a:r>
            <a:r>
              <a:rPr lang="hu-HU" sz="2100" dirty="0"/>
              <a:t>a </a:t>
            </a:r>
            <a:r>
              <a:rPr lang="hu-HU" sz="2100" b="1" dirty="0" err="1"/>
              <a:t>Miscanthus</a:t>
            </a:r>
            <a:r>
              <a:rPr lang="hu-HU" sz="2100" dirty="0"/>
              <a:t> nemzetségbe tartozó </a:t>
            </a:r>
            <a:r>
              <a:rPr lang="hu-HU" sz="2100" b="1" dirty="0"/>
              <a:t>energianád </a:t>
            </a:r>
            <a:r>
              <a:rPr lang="hu-HU" sz="2100" b="1" dirty="0" smtClean="0"/>
              <a:t>fajok</a:t>
            </a:r>
            <a:r>
              <a:rPr lang="hu-HU" sz="2100" dirty="0" smtClean="0"/>
              <a:t>, </a:t>
            </a:r>
            <a:r>
              <a:rPr lang="hu-HU" sz="2100" dirty="0"/>
              <a:t>az </a:t>
            </a:r>
            <a:r>
              <a:rPr lang="hu-HU" sz="2100" b="1" dirty="0"/>
              <a:t>olasznád</a:t>
            </a:r>
            <a:r>
              <a:rPr lang="hu-HU" sz="2100" dirty="0"/>
              <a:t>, ÓVÁRI </a:t>
            </a:r>
            <a:r>
              <a:rPr lang="hu-HU" sz="2100" dirty="0" err="1"/>
              <a:t>gigant</a:t>
            </a:r>
            <a:r>
              <a:rPr lang="hu-HU" sz="2100" dirty="0"/>
              <a:t>® </a:t>
            </a:r>
            <a:r>
              <a:rPr lang="hu-HU" sz="2100" b="1" dirty="0" err="1"/>
              <a:t>szilfium</a:t>
            </a:r>
            <a:r>
              <a:rPr lang="hu-HU" sz="2100" b="1" dirty="0"/>
              <a:t> </a:t>
            </a:r>
            <a:r>
              <a:rPr lang="hu-HU" sz="2100" dirty="0"/>
              <a:t>és</a:t>
            </a:r>
            <a:r>
              <a:rPr lang="hu-HU" sz="2100" b="1" dirty="0"/>
              <a:t> keleti kecskeruta </a:t>
            </a:r>
            <a:r>
              <a:rPr lang="hu-HU" sz="2100" dirty="0" smtClean="0"/>
              <a:t>fajok, </a:t>
            </a:r>
            <a:r>
              <a:rPr lang="hu-HU" sz="2100" dirty="0"/>
              <a:t>mint lágyszárú </a:t>
            </a:r>
            <a:r>
              <a:rPr lang="hu-HU" sz="2100" dirty="0" smtClean="0"/>
              <a:t>energianövények </a:t>
            </a:r>
            <a:r>
              <a:rPr lang="hu-HU" sz="2100" b="1" dirty="0" smtClean="0">
                <a:solidFill>
                  <a:prstClr val="black"/>
                </a:solidFill>
              </a:rPr>
              <a:t>zöldítési </a:t>
            </a:r>
            <a:r>
              <a:rPr lang="hu-HU" sz="2100" b="1" dirty="0">
                <a:solidFill>
                  <a:prstClr val="black"/>
                </a:solidFill>
              </a:rPr>
              <a:t>szempontból állandó kultúrának </a:t>
            </a:r>
            <a:r>
              <a:rPr lang="hu-HU" sz="2100" b="1" dirty="0" smtClean="0">
                <a:solidFill>
                  <a:prstClr val="black"/>
                </a:solidFill>
              </a:rPr>
              <a:t>minősülnek</a:t>
            </a:r>
            <a:r>
              <a:rPr lang="hu-HU" sz="2100" dirty="0" smtClean="0">
                <a:solidFill>
                  <a:prstClr val="black"/>
                </a:solidFill>
              </a:rPr>
              <a:t>.</a:t>
            </a:r>
            <a:endParaRPr lang="hu-HU" sz="2100" dirty="0">
              <a:solidFill>
                <a:prstClr val="black"/>
              </a:solidFill>
            </a:endParaRP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9A4CC3-18B3-4363-98D1-7C4665841A4D}" type="slidenum">
              <a:rPr lang="hu-HU" smtClean="0"/>
              <a:pPr>
                <a:defRPr/>
              </a:pPr>
              <a:t>16</a:t>
            </a:fld>
            <a:endParaRPr lang="hu-HU"/>
          </a:p>
        </p:txBody>
      </p:sp>
      <p:sp>
        <p:nvSpPr>
          <p:cNvPr id="6" name="Cím 1"/>
          <p:cNvSpPr txBox="1">
            <a:spLocks/>
          </p:cNvSpPr>
          <p:nvPr/>
        </p:nvSpPr>
        <p:spPr>
          <a:xfrm>
            <a:off x="-156864" y="903040"/>
            <a:ext cx="9481392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hu-HU" sz="3200" b="1" dirty="0" smtClean="0">
                <a:solidFill>
                  <a:srgbClr val="A29061"/>
                </a:solidFill>
              </a:rPr>
              <a:t>2017. évi egységes kérelem: zöldítés változásai II.</a:t>
            </a:r>
            <a:endParaRPr lang="hu-HU" sz="4400" dirty="0"/>
          </a:p>
        </p:txBody>
      </p:sp>
    </p:spTree>
    <p:extLst>
      <p:ext uri="{BB962C8B-B14F-4D97-AF65-F5344CB8AC3E}">
        <p14:creationId xmlns:p14="http://schemas.microsoft.com/office/powerpoint/2010/main" val="422853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792088"/>
          </a:xfrm>
        </p:spPr>
        <p:txBody>
          <a:bodyPr>
            <a:noAutofit/>
          </a:bodyPr>
          <a:lstStyle/>
          <a:p>
            <a:r>
              <a:rPr lang="hu-HU" sz="3200" b="1" dirty="0" smtClean="0">
                <a:solidFill>
                  <a:srgbClr val="A29061"/>
                </a:solidFill>
              </a:rPr>
              <a:t>2017. évi egységes kérelem</a:t>
            </a:r>
            <a:br>
              <a:rPr lang="hu-HU" sz="3200" b="1" dirty="0" smtClean="0">
                <a:solidFill>
                  <a:srgbClr val="A29061"/>
                </a:solidFill>
              </a:rPr>
            </a:br>
            <a:r>
              <a:rPr lang="hu-HU" sz="3200" b="1" dirty="0">
                <a:solidFill>
                  <a:srgbClr val="A29061"/>
                </a:solidFill>
              </a:rPr>
              <a:t>T</a:t>
            </a:r>
            <a:r>
              <a:rPr lang="hu-HU" sz="3200" b="1" dirty="0" smtClean="0">
                <a:solidFill>
                  <a:srgbClr val="A29061"/>
                </a:solidFill>
              </a:rPr>
              <a:t>ermeléshez kötött támogatások változásai</a:t>
            </a:r>
            <a:endParaRPr lang="hu-HU" sz="3200" dirty="0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89212" y="1916832"/>
            <a:ext cx="8712968" cy="5586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523875" lvl="1" indent="-342900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Tejhasznú </a:t>
            </a:r>
            <a:r>
              <a:rPr lang="hu-H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tehén</a:t>
            </a: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csak a március 31-ei állapot számít a jogosult egyedek meghatározásánál (ekkor legalább egyszer ellett és betöltötte a 23 </a:t>
            </a:r>
            <a:r>
              <a:rPr 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hónapot).</a:t>
            </a:r>
            <a:endParaRPr 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3875" lvl="1" indent="-342900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Rizs: </a:t>
            </a: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legalább 2,5 </a:t>
            </a:r>
            <a:r>
              <a:rPr 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t/ha </a:t>
            </a: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hozamot kell </a:t>
            </a:r>
            <a:r>
              <a:rPr 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igazolni.</a:t>
            </a:r>
          </a:p>
          <a:p>
            <a:pPr marL="523875" lvl="1" indent="-342900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Zöldség: </a:t>
            </a:r>
            <a:r>
              <a:rPr 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zöldségnek minősülő fűszernövények </a:t>
            </a:r>
            <a:r>
              <a:rPr 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támogathatóak (pl. menta, bazsalikom, tárkony, rozmaring) kizárásra </a:t>
            </a: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kerül az </a:t>
            </a:r>
            <a:r>
              <a:rPr 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olajretek; módosuló vetőmagnormák; az </a:t>
            </a: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olajtök külön borítékba </a:t>
            </a:r>
            <a:r>
              <a:rPr 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kerül.</a:t>
            </a:r>
          </a:p>
          <a:p>
            <a:pPr marL="523875" lvl="1" indent="-342900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Ipari zöldségek: </a:t>
            </a: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új </a:t>
            </a:r>
            <a:r>
              <a:rPr 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kultúra – az étkezési burgonya támogathatóvá válik; </a:t>
            </a: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módosul a spenót és a borsó vetőmagnormája.</a:t>
            </a:r>
          </a:p>
          <a:p>
            <a:pPr marL="523875" lvl="1" indent="-342900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Gyümölcsök: </a:t>
            </a: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hu-HU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alboríték</a:t>
            </a: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kerül kialakításra (extenzív-tradicionális és új elemként az </a:t>
            </a:r>
            <a:r>
              <a:rPr 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intenzív); </a:t>
            </a: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életkor módosítás a </a:t>
            </a:r>
            <a:r>
              <a:rPr 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szelídgesztenyénél; </a:t>
            </a:r>
            <a:r>
              <a:rPr lang="hu-H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új </a:t>
            </a:r>
            <a:r>
              <a:rPr lang="hu-H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kultúrák (áfonya, berkenye, csipkebogyó).</a:t>
            </a:r>
            <a:endParaRPr lang="hu-H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23875" lvl="1" indent="-342900" algn="just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u-H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Szemes és szálas fehérje:</a:t>
            </a:r>
            <a:r>
              <a:rPr lang="hu-HU" sz="2200" b="1" dirty="0">
                <a:latin typeface="Times New Roman" pitchFamily="18" charset="0"/>
              </a:rPr>
              <a:t> </a:t>
            </a:r>
            <a:r>
              <a:rPr lang="hu-HU" sz="2200" dirty="0">
                <a:latin typeface="Times New Roman" pitchFamily="18" charset="0"/>
              </a:rPr>
              <a:t>módosuló </a:t>
            </a:r>
            <a:r>
              <a:rPr lang="hu-HU" sz="2200" dirty="0" smtClean="0">
                <a:latin typeface="Times New Roman" pitchFamily="18" charset="0"/>
              </a:rPr>
              <a:t>vetőmagnormák.</a:t>
            </a:r>
          </a:p>
          <a:p>
            <a:pPr marL="447675" lvl="1" indent="-266700" algn="just" eaLnBrk="1" hangingPunct="1">
              <a:buFont typeface="Arial" panose="020B0604020202020204" pitchFamily="34" charset="0"/>
              <a:buChar char="•"/>
            </a:pPr>
            <a:endParaRPr lang="hu-HU" sz="2200" dirty="0">
              <a:latin typeface="Times New Roman" pitchFamily="18" charset="0"/>
            </a:endParaRPr>
          </a:p>
          <a:p>
            <a:pPr marL="542925" lvl="1" indent="-180975" algn="just" eaLnBrk="1" hangingPunct="1">
              <a:buFont typeface="Arial" panose="020B0604020202020204" pitchFamily="34" charset="0"/>
              <a:buChar char="•"/>
            </a:pPr>
            <a:endParaRPr lang="hu-HU" sz="19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74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5157192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hu-HU" altLang="en-US" sz="2300" b="1" dirty="0" smtClean="0"/>
              <a:t>73,7 ezer termelő tag</a:t>
            </a:r>
            <a:r>
              <a:rPr lang="hu-HU" altLang="en-US" sz="2300" dirty="0" smtClean="0"/>
              <a:t> (kötelezően: 64,5 ezer, önkéntesen: 9,2 ezer)</a:t>
            </a:r>
          </a:p>
          <a:p>
            <a:pPr algn="just">
              <a:defRPr/>
            </a:pPr>
            <a:r>
              <a:rPr lang="hu-HU" altLang="en-US" sz="2300" b="1" dirty="0" smtClean="0"/>
              <a:t>3,71 millió hektár </a:t>
            </a:r>
            <a:r>
              <a:rPr lang="hu-HU" altLang="en-US" sz="2300" dirty="0" smtClean="0"/>
              <a:t>(ebből 93,5% szántó; 3,5% ültetvény; 3% szántóföldi zöldség) </a:t>
            </a:r>
          </a:p>
          <a:p>
            <a:pPr algn="just">
              <a:defRPr/>
            </a:pPr>
            <a:r>
              <a:rPr lang="hu-HU" altLang="en-US" sz="2300" dirty="0" smtClean="0"/>
              <a:t>4,19 Mrd Ft termelői hozzájárulás + legalább ugyanekkora összegben állami hozzájárulás: </a:t>
            </a:r>
            <a:r>
              <a:rPr lang="hu-HU" altLang="en-US" sz="2300" b="1" dirty="0" smtClean="0"/>
              <a:t>8,49 Mrd Ft.</a:t>
            </a:r>
            <a:endParaRPr lang="hu-HU" altLang="en-US" sz="2300" dirty="0" smtClean="0"/>
          </a:p>
          <a:p>
            <a:pPr algn="just">
              <a:defRPr/>
            </a:pPr>
            <a:r>
              <a:rPr lang="hu-HU" altLang="en-US" sz="2300" dirty="0" smtClean="0"/>
              <a:t>2016 márciusában </a:t>
            </a:r>
            <a:r>
              <a:rPr lang="hu-HU" altLang="en-US" sz="2300" b="1" dirty="0" smtClean="0"/>
              <a:t>21,7 Mrd Ft </a:t>
            </a:r>
            <a:r>
              <a:rPr lang="hu-HU" altLang="en-US" sz="2300" dirty="0" smtClean="0"/>
              <a:t>állt rendelkezésre a </a:t>
            </a:r>
            <a:r>
              <a:rPr lang="hu-HU" altLang="en-US" sz="2300" b="1" dirty="0" smtClean="0"/>
              <a:t>Kárenyhítési Alapban</a:t>
            </a:r>
            <a:r>
              <a:rPr lang="hu-HU" altLang="en-US" sz="2300" dirty="0" smtClean="0"/>
              <a:t> mintegy 3.300 jogosult megsegítésére (jogos igény 6 Mrd Ft =&gt; maradványképzés következő évekre).</a:t>
            </a:r>
          </a:p>
          <a:p>
            <a:pPr algn="just">
              <a:defRPr/>
            </a:pPr>
            <a:r>
              <a:rPr lang="hu-HU" altLang="en-US" sz="2300" dirty="0" smtClean="0"/>
              <a:t>2017 márciusában </a:t>
            </a:r>
            <a:r>
              <a:rPr lang="hu-HU" altLang="en-US" sz="2300" b="1" dirty="0" smtClean="0"/>
              <a:t>24 Mrd Ft </a:t>
            </a:r>
            <a:r>
              <a:rPr lang="hu-HU" altLang="en-US" sz="2300" dirty="0" smtClean="0"/>
              <a:t>fog rendelkezésre áll a mintegy 5000 kárenyhítő juttatás iránti kérelem kifizetésére.</a:t>
            </a:r>
          </a:p>
          <a:p>
            <a:pPr algn="just">
              <a:defRPr/>
            </a:pPr>
            <a:r>
              <a:rPr lang="hu-HU" altLang="en-US" sz="2300" dirty="0" smtClean="0"/>
              <a:t>A rendszer </a:t>
            </a:r>
            <a:r>
              <a:rPr lang="hu-HU" altLang="en-US" sz="2300" b="1" dirty="0"/>
              <a:t>folyamatosan fejlesztés alatt áll</a:t>
            </a:r>
            <a:r>
              <a:rPr lang="hu-HU" altLang="en-US" sz="2300" dirty="0"/>
              <a:t> (</a:t>
            </a:r>
            <a:r>
              <a:rPr lang="hu-HU" altLang="en-US" sz="2300" dirty="0" smtClean="0"/>
              <a:t>aszálydefiníció, hozamérték-csökkenés számítása).</a:t>
            </a:r>
          </a:p>
          <a:p>
            <a:pPr algn="just">
              <a:defRPr/>
            </a:pPr>
            <a:endParaRPr lang="hu-HU" altLang="en-US" sz="2500" dirty="0" smtClean="0"/>
          </a:p>
        </p:txBody>
      </p:sp>
      <p:sp>
        <p:nvSpPr>
          <p:cNvPr id="12290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hu-HU" altLang="en-US" sz="3200" b="1" dirty="0" smtClean="0"/>
              <a:t>Agrárkár-enyhítés 2016. év</a:t>
            </a:r>
            <a:endParaRPr lang="hu-HU" altLang="en-US" sz="3200" b="1" dirty="0"/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92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980728"/>
            <a:ext cx="8517632" cy="792088"/>
          </a:xfrm>
        </p:spPr>
        <p:txBody>
          <a:bodyPr>
            <a:noAutofit/>
          </a:bodyPr>
          <a:lstStyle/>
          <a:p>
            <a:pPr lvl="1" algn="ctr">
              <a:defRPr/>
            </a:pPr>
            <a:r>
              <a:rPr lang="hu-HU" sz="3200" b="1" kern="12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Végleges kárbejelentések 2016-ban</a:t>
            </a:r>
            <a:endParaRPr lang="hu-HU" sz="3200" b="1" kern="12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Tartalom helye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4761161"/>
              </p:ext>
            </p:extLst>
          </p:nvPr>
        </p:nvGraphicFramePr>
        <p:xfrm>
          <a:off x="468313" y="1916113"/>
          <a:ext cx="8424935" cy="4536510"/>
        </p:xfrm>
        <a:graphic>
          <a:graphicData uri="http://schemas.openxmlformats.org/drawingml/2006/table">
            <a:tbl>
              <a:tblPr firstRow="1" firstCol="1" bandRow="1"/>
              <a:tblGrid>
                <a:gridCol w="3157342"/>
                <a:gridCol w="2328103"/>
                <a:gridCol w="2939490"/>
              </a:tblGrid>
              <a:tr h="4124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Kártípus</a:t>
                      </a:r>
                      <a:endParaRPr lang="hu-H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Darab</a:t>
                      </a:r>
                      <a:endParaRPr lang="hu-H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Hektár</a:t>
                      </a:r>
                      <a:endParaRPr lang="hu-H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4124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400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Mezőgazdasági árvízkár</a:t>
                      </a:r>
                      <a:endParaRPr lang="hu-HU" sz="24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  <a:endParaRPr lang="hu-H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684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52400" algn="r">
                        <a:spcAft>
                          <a:spcPts val="0"/>
                        </a:spcAft>
                      </a:pPr>
                      <a:r>
                        <a:rPr lang="hu-H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          97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684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24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400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Aszálykár</a:t>
                      </a:r>
                      <a:endParaRPr lang="hu-HU" sz="24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64</a:t>
                      </a:r>
                      <a:endParaRPr lang="hu-H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684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152400" algn="r">
                        <a:spcAft>
                          <a:spcPts val="0"/>
                        </a:spcAft>
                      </a:pPr>
                      <a:r>
                        <a:rPr lang="hu-H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     2 123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684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124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400" b="1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Belvízkár</a:t>
                      </a:r>
                      <a:endParaRPr lang="hu-HU" sz="24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472</a:t>
                      </a:r>
                      <a:endParaRPr lang="hu-H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684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52400" algn="r">
                        <a:spcAft>
                          <a:spcPts val="0"/>
                        </a:spcAft>
                      </a:pPr>
                      <a:r>
                        <a:rPr lang="hu-H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   17 124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684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24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400" i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Felhőszakadás kár</a:t>
                      </a:r>
                      <a:endParaRPr lang="hu-HU" sz="24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175</a:t>
                      </a:r>
                      <a:endParaRPr lang="hu-H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684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152400" algn="r">
                        <a:spcAft>
                          <a:spcPts val="0"/>
                        </a:spcAft>
                      </a:pPr>
                      <a:r>
                        <a:rPr lang="hu-H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     3 130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684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124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400" b="1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Jégesőkár</a:t>
                      </a:r>
                      <a:endParaRPr lang="hu-HU" sz="24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2 911</a:t>
                      </a:r>
                      <a:endParaRPr lang="hu-H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684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52400" algn="r">
                        <a:spcAft>
                          <a:spcPts val="0"/>
                        </a:spcAft>
                      </a:pPr>
                      <a:r>
                        <a:rPr lang="hu-H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   48 152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684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24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400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Őszi fagykár</a:t>
                      </a:r>
                      <a:endParaRPr lang="hu-HU" sz="24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14</a:t>
                      </a:r>
                      <a:endParaRPr lang="hu-H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684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152400" algn="r">
                        <a:spcAft>
                          <a:spcPts val="0"/>
                        </a:spcAft>
                      </a:pPr>
                      <a:r>
                        <a:rPr lang="hu-H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        172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684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124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400" b="1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Tavaszi fagykár</a:t>
                      </a:r>
                      <a:endParaRPr lang="hu-HU" sz="24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6 534</a:t>
                      </a:r>
                      <a:endParaRPr lang="hu-H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684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52400" algn="r">
                        <a:spcAft>
                          <a:spcPts val="0"/>
                        </a:spcAft>
                      </a:pPr>
                      <a:r>
                        <a:rPr lang="hu-H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   43 472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684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24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400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Téli fagykár</a:t>
                      </a:r>
                      <a:endParaRPr lang="hu-HU" sz="240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38</a:t>
                      </a:r>
                      <a:endParaRPr lang="hu-H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684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152400" algn="r">
                        <a:spcAft>
                          <a:spcPts val="0"/>
                        </a:spcAft>
                      </a:pPr>
                      <a:r>
                        <a:rPr lang="hu-H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        557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684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41241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2400" b="1" i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Viharkár</a:t>
                      </a:r>
                      <a:endParaRPr lang="hu-HU" sz="2400" b="1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27000" algn="r">
                        <a:spcAft>
                          <a:spcPts val="0"/>
                        </a:spcAft>
                      </a:pPr>
                      <a:r>
                        <a:rPr lang="hu-HU" sz="2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704</a:t>
                      </a:r>
                      <a:endParaRPr lang="hu-HU" sz="3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684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152400" algn="r">
                        <a:spcAft>
                          <a:spcPts val="0"/>
                        </a:spcAft>
                      </a:pPr>
                      <a:r>
                        <a:rPr lang="hu-HU" sz="2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   16 718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684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24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4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Összesen</a:t>
                      </a:r>
                      <a:endParaRPr lang="hu-H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     10 </a:t>
                      </a:r>
                      <a:r>
                        <a:rPr lang="hu-HU" sz="2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919 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684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hu-HU" sz="2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     131 545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00" marR="68400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8641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85428" y="692696"/>
            <a:ext cx="8712968" cy="854968"/>
          </a:xfrm>
        </p:spPr>
        <p:txBody>
          <a:bodyPr>
            <a:noAutofit/>
          </a:bodyPr>
          <a:lstStyle/>
          <a:p>
            <a:r>
              <a:rPr lang="hu-HU" sz="3600" b="1" dirty="0" smtClean="0">
                <a:solidFill>
                  <a:srgbClr val="A29061"/>
                </a:solidFill>
              </a:rPr>
              <a:t>Betakarítási eredmények - 2016</a:t>
            </a:r>
            <a:endParaRPr lang="hu-HU" sz="3600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7901769"/>
              </p:ext>
            </p:extLst>
          </p:nvPr>
        </p:nvGraphicFramePr>
        <p:xfrm>
          <a:off x="323528" y="1412777"/>
          <a:ext cx="8496944" cy="5105820"/>
        </p:xfrm>
        <a:graphic>
          <a:graphicData uri="http://schemas.openxmlformats.org/drawingml/2006/table">
            <a:tbl>
              <a:tblPr/>
              <a:tblGrid>
                <a:gridCol w="1008112"/>
                <a:gridCol w="664112"/>
                <a:gridCol w="853090"/>
                <a:gridCol w="853090"/>
                <a:gridCol w="853090"/>
                <a:gridCol w="853090"/>
                <a:gridCol w="853090"/>
                <a:gridCol w="853090"/>
                <a:gridCol w="853090"/>
                <a:gridCol w="853090"/>
              </a:tblGrid>
              <a:tr h="395351"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7495" marR="7495" marT="74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Betakarított terület</a:t>
                      </a:r>
                    </a:p>
                  </a:txBody>
                  <a:tcPr marL="7495" marR="7495" marT="74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Termésmennyiség</a:t>
                      </a:r>
                    </a:p>
                  </a:txBody>
                  <a:tcPr marL="7495" marR="7495" marT="74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Hozam</a:t>
                      </a:r>
                    </a:p>
                  </a:txBody>
                  <a:tcPr marL="7495" marR="7495" marT="74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848117"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Növényfaj</a:t>
                      </a:r>
                    </a:p>
                  </a:txBody>
                  <a:tcPr marL="7495" marR="7495" marT="74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2016-ban (ezer hektár)</a:t>
                      </a:r>
                    </a:p>
                  </a:txBody>
                  <a:tcPr marL="7495" marR="7495" marT="74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2015-hez viszonyítva (%)</a:t>
                      </a:r>
                    </a:p>
                  </a:txBody>
                  <a:tcPr marL="7495" marR="7495" marT="74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2011-2015-hez viszonyítva (%)</a:t>
                      </a:r>
                    </a:p>
                  </a:txBody>
                  <a:tcPr marL="7495" marR="7495" marT="74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2016-ban (ezer tonna)</a:t>
                      </a:r>
                    </a:p>
                  </a:txBody>
                  <a:tcPr marL="7495" marR="7495" marT="74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2015-hez viszonyítva (%)</a:t>
                      </a:r>
                    </a:p>
                  </a:txBody>
                  <a:tcPr marL="7495" marR="7495" marT="74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2011-2015-hez viszonyítva (%)</a:t>
                      </a:r>
                    </a:p>
                  </a:txBody>
                  <a:tcPr marL="7495" marR="7495" marT="74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2016-ban (t/ha)</a:t>
                      </a:r>
                    </a:p>
                  </a:txBody>
                  <a:tcPr marL="7495" marR="7495" marT="74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2015-hez viszonyítva (%)</a:t>
                      </a:r>
                    </a:p>
                  </a:txBody>
                  <a:tcPr marL="7495" marR="7495" marT="74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2011-2015-hez viszonyítva (%)</a:t>
                      </a:r>
                    </a:p>
                  </a:txBody>
                  <a:tcPr marL="7495" marR="7495" marT="749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BD97"/>
                    </a:solidFill>
                  </a:tcPr>
                </a:tc>
              </a:tr>
              <a:tr h="338874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Őszi búza</a:t>
                      </a: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+1,1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+4,9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+17,6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+3,9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+19,6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874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Árpa</a:t>
                      </a: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+5,6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+13,0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+14,2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+40,4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+8,0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+24,2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38874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Tritikálé</a:t>
                      </a: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-10,4%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-6,0%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+10,4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+4,8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+12,5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874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Rozs</a:t>
                      </a: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-29,2%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-23,5%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-22,3%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-12,7%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+9,4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+14,0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38874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Repce</a:t>
                      </a: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+16,3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+24,4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+49,4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+59,5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+28,4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+28,4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874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Kukorica</a:t>
                      </a: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-10,7%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-14,8%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8807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+32,8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+24,2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+48,7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+45,7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38874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Napraforgó</a:t>
                      </a: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+4,9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+7,1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+21,6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+29,1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2950,0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+15,7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+20,4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874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Szója</a:t>
                      </a: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-14,9%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+28,1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+24,3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+80,2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+45,7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+40,1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38874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Burgonya</a:t>
                      </a: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-12,7%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-23,3%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-10,9%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-24,1%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874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Cukorrépa</a:t>
                      </a: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+2,8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-4,7%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+18,1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+14,3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+14,9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+19,9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338874">
                <a:tc>
                  <a:txBody>
                    <a:bodyPr/>
                    <a:lstStyle/>
                    <a:p>
                      <a:pPr algn="just" rtl="0" fontAlgn="ctr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Lucerna</a:t>
                      </a:r>
                    </a:p>
                  </a:txBody>
                  <a:tcPr marL="7495" marR="7495" marT="749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+43,4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+49,5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+63,1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+74,6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+13,8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+16,7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179512" y="6592298"/>
            <a:ext cx="756084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Forrás: KSH, szója 2015, 2016: NAK, burgonya esetében módszertani váltás a hozamban</a:t>
            </a:r>
            <a:endParaRPr lang="hu-H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35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916832"/>
            <a:ext cx="8424936" cy="5400600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spcAft>
                <a:spcPts val="600"/>
              </a:spcAft>
              <a:buNone/>
            </a:pPr>
            <a:r>
              <a:rPr lang="hu-HU" sz="2000" b="1" dirty="0" smtClean="0"/>
              <a:t>Agrár Széchenyi Kártya Folyószámlahitel (ASZK)</a:t>
            </a:r>
            <a:r>
              <a:rPr lang="hu-HU" sz="2000" dirty="0" smtClean="0"/>
              <a:t>:</a:t>
            </a:r>
          </a:p>
          <a:p>
            <a:pPr marL="342900" lvl="1" indent="-342900" algn="just">
              <a:spcBef>
                <a:spcPts val="0"/>
              </a:spcBef>
              <a:buFont typeface="Arial" pitchFamily="34" charset="0"/>
              <a:buChar char="•"/>
            </a:pPr>
            <a:r>
              <a:rPr lang="hu-HU" sz="2000" b="1" dirty="0"/>
              <a:t>Maximális hitelösszeg már 50 millió </a:t>
            </a:r>
            <a:r>
              <a:rPr lang="hu-HU" sz="2000" b="1" dirty="0" smtClean="0"/>
              <a:t>Ft</a:t>
            </a:r>
            <a:r>
              <a:rPr lang="hu-HU" sz="2000" dirty="0"/>
              <a:t>, a hitelösszeg 500 ezer </a:t>
            </a:r>
            <a:r>
              <a:rPr lang="hu-HU" sz="2000" dirty="0" smtClean="0"/>
              <a:t>Ft-tól </a:t>
            </a:r>
            <a:r>
              <a:rPr lang="hu-HU" sz="2000" dirty="0"/>
              <a:t>100 ezer </a:t>
            </a:r>
            <a:r>
              <a:rPr lang="hu-HU" sz="2000" dirty="0" smtClean="0"/>
              <a:t>Ft-os </a:t>
            </a:r>
            <a:r>
              <a:rPr lang="hu-HU" sz="2000" dirty="0"/>
              <a:t>lépésközzel meghatározható, </a:t>
            </a:r>
            <a:r>
              <a:rPr lang="hu-HU" sz="2000" dirty="0">
                <a:latin typeface="Times New Roman"/>
                <a:ea typeface="Times New Roman"/>
              </a:rPr>
              <a:t>a lezárt üzleti évvel nem rendelkező </a:t>
            </a:r>
            <a:r>
              <a:rPr lang="hu-HU" sz="2000" dirty="0"/>
              <a:t>fiatal mezőgazdasági termelők számára adható hitelösszeg pedig 15 millió </a:t>
            </a:r>
            <a:r>
              <a:rPr lang="hu-HU" sz="2000" dirty="0" smtClean="0"/>
              <a:t>Ft</a:t>
            </a:r>
            <a:r>
              <a:rPr lang="hu-HU" sz="2000" dirty="0"/>
              <a:t>.</a:t>
            </a:r>
          </a:p>
          <a:p>
            <a:pPr algn="just">
              <a:spcBef>
                <a:spcPts val="0"/>
              </a:spcBef>
            </a:pPr>
            <a:r>
              <a:rPr lang="hu-HU" sz="2000" b="1" dirty="0"/>
              <a:t>A tárgyi biztosíték nélkül felvehető hitel összege 25 </a:t>
            </a:r>
            <a:r>
              <a:rPr lang="hu-HU" sz="2000" b="1" dirty="0" smtClean="0"/>
              <a:t>millió Ft</a:t>
            </a:r>
            <a:r>
              <a:rPr lang="hu-HU" sz="2000" dirty="0"/>
              <a:t>. </a:t>
            </a:r>
            <a:endParaRPr lang="hu-HU" sz="2000" dirty="0" smtClean="0"/>
          </a:p>
          <a:p>
            <a:pPr algn="just">
              <a:spcBef>
                <a:spcPts val="0"/>
              </a:spcBef>
            </a:pPr>
            <a:endParaRPr lang="hu-HU" sz="2000" dirty="0" smtClean="0"/>
          </a:p>
          <a:p>
            <a:pPr marL="0" indent="0" algn="just">
              <a:spcBef>
                <a:spcPts val="600"/>
              </a:spcBef>
              <a:buNone/>
            </a:pPr>
            <a:r>
              <a:rPr lang="hu-HU" sz="2000" dirty="0" smtClean="0"/>
              <a:t>A </a:t>
            </a:r>
            <a:r>
              <a:rPr lang="hu-HU" sz="2000" dirty="0"/>
              <a:t>hitelhez </a:t>
            </a:r>
            <a:r>
              <a:rPr lang="hu-HU" sz="2000" b="1" dirty="0"/>
              <a:t>az FM </a:t>
            </a:r>
            <a:r>
              <a:rPr lang="hu-HU" sz="2000" dirty="0"/>
              <a:t>évi </a:t>
            </a:r>
            <a:r>
              <a:rPr lang="hu-HU" sz="2000" b="1" dirty="0"/>
              <a:t>4 százalékpontos kamattámogatást és 50%-os kezesi díj támogatást nyújt</a:t>
            </a:r>
            <a:r>
              <a:rPr lang="hu-HU" sz="2000" dirty="0"/>
              <a:t>. A </a:t>
            </a:r>
            <a:r>
              <a:rPr lang="hu-HU" sz="2000" b="1" dirty="0"/>
              <a:t>ténylegesen fizetendő kamat mértéke jelenleg: </a:t>
            </a:r>
            <a:r>
              <a:rPr lang="hu-HU" sz="2000" b="1" dirty="0" smtClean="0"/>
              <a:t>0,7 %/</a:t>
            </a:r>
            <a:r>
              <a:rPr lang="hu-HU" sz="2000" b="1" dirty="0"/>
              <a:t>év.</a:t>
            </a:r>
            <a:r>
              <a:rPr lang="hu-HU" sz="2000" dirty="0"/>
              <a:t>  </a:t>
            </a:r>
            <a:endParaRPr lang="hu-HU" sz="2000" dirty="0" smtClean="0"/>
          </a:p>
          <a:p>
            <a:pPr marL="0" indent="0" algn="just">
              <a:spcBef>
                <a:spcPts val="600"/>
              </a:spcBef>
              <a:buNone/>
            </a:pPr>
            <a:endParaRPr lang="hu-HU" sz="2000" dirty="0" smtClean="0"/>
          </a:p>
          <a:p>
            <a:pPr marL="0" indent="0" algn="just">
              <a:spcBef>
                <a:spcPts val="600"/>
              </a:spcBef>
              <a:buNone/>
            </a:pPr>
            <a:r>
              <a:rPr lang="hu-HU" sz="2000" dirty="0" smtClean="0"/>
              <a:t>2011 </a:t>
            </a:r>
            <a:r>
              <a:rPr lang="hu-HU" sz="2000" dirty="0"/>
              <a:t>óta összesen </a:t>
            </a:r>
            <a:r>
              <a:rPr lang="hu-HU" sz="2000" dirty="0" smtClean="0"/>
              <a:t>mintegy</a:t>
            </a:r>
            <a:r>
              <a:rPr lang="hu-HU" sz="2000" b="1" dirty="0" smtClean="0"/>
              <a:t> 5.400 </a:t>
            </a:r>
            <a:r>
              <a:rPr lang="hu-HU" sz="2000" b="1" dirty="0"/>
              <a:t>vállalkozás részesült, közel 42 milliárd forint összegű kedvezményes </a:t>
            </a:r>
            <a:r>
              <a:rPr lang="hu-HU" sz="2000" b="1" dirty="0" smtClean="0"/>
              <a:t>hitelben</a:t>
            </a:r>
            <a:r>
              <a:rPr lang="hu-HU" sz="2000" dirty="0" smtClean="0"/>
              <a:t>, </a:t>
            </a:r>
            <a:r>
              <a:rPr lang="hu-HU" sz="2000" dirty="0"/>
              <a:t>ebből az egyéni gazdaságok hitelei </a:t>
            </a:r>
            <a:r>
              <a:rPr lang="hu-HU" sz="2000" dirty="0" smtClean="0"/>
              <a:t>30 Mrd Ft-ot </a:t>
            </a:r>
            <a:r>
              <a:rPr lang="hu-HU" sz="2000" dirty="0"/>
              <a:t>(</a:t>
            </a:r>
            <a:r>
              <a:rPr lang="hu-HU" sz="2000" dirty="0" smtClean="0"/>
              <a:t>72%-</a:t>
            </a:r>
            <a:r>
              <a:rPr lang="hu-HU" sz="2000" dirty="0"/>
              <a:t>os részarány) tettek ki</a:t>
            </a:r>
            <a:r>
              <a:rPr lang="hu-HU" sz="2000" dirty="0" smtClean="0"/>
              <a:t>.</a:t>
            </a:r>
          </a:p>
          <a:p>
            <a:pPr marL="0" indent="0" algn="just">
              <a:spcBef>
                <a:spcPts val="600"/>
              </a:spcBef>
              <a:buNone/>
            </a:pPr>
            <a:endParaRPr lang="hu-HU" sz="1800" dirty="0"/>
          </a:p>
          <a:p>
            <a:pPr marL="0" indent="0" algn="just">
              <a:spcBef>
                <a:spcPts val="0"/>
              </a:spcBef>
              <a:buNone/>
            </a:pPr>
            <a:endParaRPr lang="hu-HU" sz="1800" b="1" dirty="0" smtClean="0">
              <a:solidFill>
                <a:srgbClr val="000000"/>
              </a:solidFill>
              <a:ea typeface="Calibri"/>
            </a:endParaRPr>
          </a:p>
          <a:p>
            <a:pPr marL="0" indent="0" algn="just">
              <a:spcBef>
                <a:spcPts val="0"/>
              </a:spcBef>
              <a:buNone/>
            </a:pPr>
            <a:endParaRPr lang="hu-HU" sz="1800" dirty="0"/>
          </a:p>
          <a:p>
            <a:pPr marL="0" indent="0" algn="just">
              <a:spcBef>
                <a:spcPts val="0"/>
              </a:spcBef>
              <a:buNone/>
            </a:pPr>
            <a:endParaRPr lang="hu-HU" sz="1800" dirty="0"/>
          </a:p>
          <a:p>
            <a:pPr marL="0" indent="0" algn="just">
              <a:spcBef>
                <a:spcPts val="0"/>
              </a:spcBef>
              <a:buNone/>
            </a:pPr>
            <a:endParaRPr lang="hu-HU" sz="1800" dirty="0"/>
          </a:p>
          <a:p>
            <a:pPr marL="0" indent="0" algn="just">
              <a:spcBef>
                <a:spcPts val="0"/>
              </a:spcBef>
              <a:buNone/>
            </a:pPr>
            <a:endParaRPr lang="hu-HU" sz="18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hu-H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576064"/>
          </a:xfrm>
        </p:spPr>
        <p:txBody>
          <a:bodyPr>
            <a:noAutofit/>
          </a:bodyPr>
          <a:lstStyle/>
          <a:p>
            <a:r>
              <a:rPr lang="hu-HU" sz="3200" b="1" dirty="0"/>
              <a:t>Agrár Széchenyi Kártya</a:t>
            </a:r>
            <a:endParaRPr lang="hu-HU" sz="32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48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576064"/>
          </a:xfrm>
        </p:spPr>
        <p:txBody>
          <a:bodyPr>
            <a:noAutofit/>
          </a:bodyPr>
          <a:lstStyle/>
          <a:p>
            <a:r>
              <a:rPr lang="hu-HU" sz="3200" b="1" dirty="0" smtClean="0"/>
              <a:t>Nemzeti támogatási jogcímek 2017</a:t>
            </a:r>
            <a:endParaRPr lang="hu-HU" sz="32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268760"/>
            <a:ext cx="8676456" cy="5184576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endParaRPr lang="hu-HU" sz="2000" b="1" dirty="0" smtClean="0"/>
          </a:p>
          <a:p>
            <a:pPr marL="457200" indent="-457200">
              <a:buFont typeface="+mj-lt"/>
              <a:buAutoNum type="arabicPeriod"/>
            </a:pPr>
            <a:r>
              <a:rPr lang="hu-HU" sz="2200" b="1" dirty="0" smtClean="0"/>
              <a:t>Átmeneti nemzeti támogatás+dohány, anyakecse de </a:t>
            </a:r>
            <a:r>
              <a:rPr lang="hu-HU" sz="2200" b="1" dirty="0" err="1" smtClean="0"/>
              <a:t>minimis</a:t>
            </a:r>
            <a:r>
              <a:rPr lang="hu-HU" sz="2200" b="1" dirty="0" smtClean="0"/>
              <a:t>, kivételes alkalmazkodási tej támogatás</a:t>
            </a:r>
            <a:r>
              <a:rPr lang="hu-HU" sz="2200" dirty="0" smtClean="0"/>
              <a:t> (26,1 Mrd Ft)</a:t>
            </a:r>
            <a:endParaRPr lang="hu-HU" sz="2200" dirty="0"/>
          </a:p>
          <a:p>
            <a:pPr marL="457200" indent="-457200">
              <a:buFont typeface="+mj-lt"/>
              <a:buAutoNum type="arabicPeriod"/>
            </a:pPr>
            <a:r>
              <a:rPr lang="hu-HU" sz="2200" b="1" dirty="0"/>
              <a:t>Baromfi állatjóléti </a:t>
            </a:r>
            <a:r>
              <a:rPr lang="hu-HU" sz="2200" dirty="0" smtClean="0"/>
              <a:t>támogatás (12,0 Mrd Ft)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200" b="1" dirty="0" smtClean="0"/>
              <a:t>Az étkezési tojást termelő tyúkállományok, tenyészbaromfi fajok állatjóléti </a:t>
            </a:r>
            <a:r>
              <a:rPr lang="hu-HU" sz="2200" dirty="0" smtClean="0"/>
              <a:t>támogatása (1,25 Mrd Ft)</a:t>
            </a:r>
            <a:endParaRPr lang="hu-HU" sz="2200" dirty="0"/>
          </a:p>
          <a:p>
            <a:pPr marL="457200" indent="-457200">
              <a:buFont typeface="+mj-lt"/>
              <a:buAutoNum type="arabicPeriod"/>
            </a:pPr>
            <a:r>
              <a:rPr lang="hu-HU" sz="2200" b="1" dirty="0" smtClean="0"/>
              <a:t>Sertés állatjóléti</a:t>
            </a:r>
            <a:r>
              <a:rPr lang="hu-HU" sz="2200" dirty="0" smtClean="0"/>
              <a:t> támogatás (9,144 Mrd Ft)</a:t>
            </a:r>
          </a:p>
          <a:p>
            <a:pPr marL="457200" indent="-457200">
              <a:buFont typeface="+mj-lt"/>
              <a:buAutoNum type="arabicPeriod"/>
            </a:pPr>
            <a:r>
              <a:rPr lang="hu-HU" sz="2200" b="1" dirty="0" err="1" smtClean="0"/>
              <a:t>Tenyészkoca</a:t>
            </a:r>
            <a:r>
              <a:rPr lang="hu-HU" sz="2200" b="1" dirty="0" smtClean="0"/>
              <a:t> </a:t>
            </a:r>
            <a:r>
              <a:rPr lang="hu-HU" sz="2200" b="1" dirty="0"/>
              <a:t>(anyakoca) állatjóléti</a:t>
            </a:r>
            <a:r>
              <a:rPr lang="hu-HU" sz="2200" dirty="0"/>
              <a:t> </a:t>
            </a:r>
            <a:r>
              <a:rPr lang="hu-HU" sz="2200" dirty="0" smtClean="0"/>
              <a:t>támogatás (8,6 Mrd Ft)</a:t>
            </a:r>
            <a:endParaRPr lang="hu-HU" sz="2200" dirty="0"/>
          </a:p>
          <a:p>
            <a:pPr marL="457200" indent="-457200">
              <a:buFont typeface="+mj-lt"/>
              <a:buAutoNum type="arabicPeriod"/>
            </a:pPr>
            <a:r>
              <a:rPr lang="hu-HU" sz="2200" b="1" dirty="0" smtClean="0"/>
              <a:t>Állatbetegségek </a:t>
            </a:r>
            <a:r>
              <a:rPr lang="hu-HU" sz="2200" b="1" dirty="0"/>
              <a:t>megelőzésének, leküzdésének </a:t>
            </a:r>
            <a:r>
              <a:rPr lang="hu-HU" sz="2200" dirty="0"/>
              <a:t>támogatása </a:t>
            </a:r>
            <a:r>
              <a:rPr lang="hu-HU" sz="2200" dirty="0" smtClean="0"/>
              <a:t>(10,5 Mrd Ft)</a:t>
            </a:r>
            <a:endParaRPr lang="hu-HU" sz="2200" dirty="0"/>
          </a:p>
          <a:p>
            <a:pPr marL="457200" indent="-457200">
              <a:buFont typeface="+mj-lt"/>
              <a:buAutoNum type="arabicPeriod"/>
            </a:pPr>
            <a:r>
              <a:rPr lang="hu-HU" sz="2200" b="1" dirty="0"/>
              <a:t>Állati hulla </a:t>
            </a:r>
            <a:r>
              <a:rPr lang="hu-HU" sz="2200" dirty="0"/>
              <a:t>elszállítási és ártalmatlanítási </a:t>
            </a:r>
            <a:r>
              <a:rPr lang="hu-HU" sz="2200" dirty="0" smtClean="0"/>
              <a:t>támogatás (3,6 Mrd Ft)</a:t>
            </a:r>
            <a:endParaRPr lang="hu-HU" sz="2200" dirty="0"/>
          </a:p>
          <a:p>
            <a:pPr marL="457200" indent="-457200">
              <a:buFont typeface="+mj-lt"/>
              <a:buAutoNum type="arabicPeriod"/>
            </a:pPr>
            <a:r>
              <a:rPr lang="hu-HU" sz="2200" b="1" dirty="0"/>
              <a:t>Csekély összegű (de </a:t>
            </a:r>
            <a:r>
              <a:rPr lang="hu-HU" sz="2200" b="1" dirty="0" err="1"/>
              <a:t>minimis</a:t>
            </a:r>
            <a:r>
              <a:rPr lang="hu-HU" sz="2200" b="1" dirty="0"/>
              <a:t>)  </a:t>
            </a:r>
            <a:r>
              <a:rPr lang="hu-HU" sz="2200" dirty="0"/>
              <a:t>támogatások </a:t>
            </a:r>
            <a:r>
              <a:rPr lang="hu-HU" sz="2200" dirty="0" smtClean="0"/>
              <a:t>(</a:t>
            </a:r>
            <a:r>
              <a:rPr lang="hu-HU" sz="2200" dirty="0" err="1" smtClean="0"/>
              <a:t>pl</a:t>
            </a:r>
            <a:r>
              <a:rPr lang="hu-HU" sz="2200" dirty="0" smtClean="0"/>
              <a:t>: gázolaj, rendezett </a:t>
            </a:r>
            <a:r>
              <a:rPr lang="hu-HU" sz="2200" dirty="0"/>
              <a:t>piaci kapcsolatok kialakítása, </a:t>
            </a:r>
            <a:r>
              <a:rPr lang="hu-HU" sz="2200" dirty="0" smtClean="0"/>
              <a:t>hal, </a:t>
            </a:r>
            <a:r>
              <a:rPr lang="hu-HU" sz="2200" dirty="0"/>
              <a:t>szárított takarmány, méhészeti </a:t>
            </a:r>
            <a:r>
              <a:rPr lang="hu-HU" sz="2200" dirty="0" smtClean="0"/>
              <a:t>járművek,fűszerpaprika,  nyúltenyésztés, tenyészkos, </a:t>
            </a:r>
            <a:r>
              <a:rPr lang="hu-HU" sz="2200" dirty="0" err="1" smtClean="0"/>
              <a:t>tenyészbak</a:t>
            </a:r>
            <a:r>
              <a:rPr lang="hu-HU" sz="2200" dirty="0" smtClean="0"/>
              <a:t>)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7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576064"/>
          </a:xfrm>
        </p:spPr>
        <p:txBody>
          <a:bodyPr>
            <a:noAutofit/>
          </a:bodyPr>
          <a:lstStyle/>
          <a:p>
            <a:r>
              <a:rPr lang="hu-HU" sz="3200" b="1" dirty="0" smtClean="0"/>
              <a:t>Nemzeti támogatási jogcímek</a:t>
            </a:r>
            <a:endParaRPr lang="hu-HU" sz="32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412776"/>
            <a:ext cx="8496944" cy="5184576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hu-HU" sz="2200" b="1" dirty="0" smtClean="0">
                <a:solidFill>
                  <a:prstClr val="black"/>
                </a:solidFill>
              </a:rPr>
              <a:t>9. Hitelprogramok</a:t>
            </a:r>
            <a:r>
              <a:rPr lang="hu-HU" sz="2200" dirty="0" smtClean="0">
                <a:solidFill>
                  <a:prstClr val="black"/>
                </a:solidFill>
              </a:rPr>
              <a:t> (NAV által kifizetésre kerülő konstrukciók, MVH által kifizetésre kerülő MFB-s hitelprogramok, ASZK, KKV kezesi díj)</a:t>
            </a:r>
          </a:p>
          <a:p>
            <a:pPr marL="0" indent="0" algn="just">
              <a:buNone/>
            </a:pPr>
            <a:r>
              <a:rPr lang="hu-HU" sz="2200" b="1" dirty="0" smtClean="0"/>
              <a:t>10.</a:t>
            </a:r>
            <a:r>
              <a:rPr lang="hu-HU" sz="2800" b="1" dirty="0" smtClean="0"/>
              <a:t> </a:t>
            </a:r>
            <a:r>
              <a:rPr lang="hu-HU" sz="2200" b="1" dirty="0" smtClean="0"/>
              <a:t>Egyéb </a:t>
            </a:r>
            <a:r>
              <a:rPr lang="hu-HU" sz="2200" b="1" dirty="0"/>
              <a:t>támogatások</a:t>
            </a:r>
            <a:r>
              <a:rPr lang="hu-HU" sz="2200" dirty="0"/>
              <a:t> (</a:t>
            </a:r>
            <a:r>
              <a:rPr lang="hu-HU" sz="2200" dirty="0" smtClean="0"/>
              <a:t>pld.: </a:t>
            </a:r>
            <a:r>
              <a:rPr lang="hu-HU" sz="2200" dirty="0" err="1"/>
              <a:t>növényegészségügyi</a:t>
            </a:r>
            <a:r>
              <a:rPr lang="hu-HU" sz="2200" dirty="0"/>
              <a:t> vizsgálatok, szőlő aranyszínű sárgaságát okozó betegség elleni védekezés, jégeső elhárítás</a:t>
            </a:r>
            <a:r>
              <a:rPr lang="hu-HU" sz="2200" dirty="0" smtClean="0"/>
              <a:t>)</a:t>
            </a:r>
            <a:endParaRPr lang="hu-HU" sz="2200" b="1" dirty="0" smtClean="0"/>
          </a:p>
          <a:p>
            <a:pPr marL="0" indent="0" algn="just">
              <a:buNone/>
            </a:pPr>
            <a:r>
              <a:rPr lang="hu-HU" sz="2200" b="1" dirty="0" smtClean="0"/>
              <a:t>11. Állattenyésztési feladatok </a:t>
            </a:r>
            <a:r>
              <a:rPr lang="hu-HU" sz="2200" dirty="0" smtClean="0"/>
              <a:t>(1,3 Mrd Ft)</a:t>
            </a:r>
            <a:endParaRPr lang="hu-HU" sz="2200" b="1" dirty="0" smtClean="0"/>
          </a:p>
          <a:p>
            <a:pPr marL="450850" indent="-450850">
              <a:buNone/>
            </a:pPr>
            <a:r>
              <a:rPr lang="hu-HU" sz="2200" b="1" dirty="0" smtClean="0"/>
              <a:t>12. A sertéságazat helyzetét javító stratégiai intézkedések  támogatása </a:t>
            </a:r>
            <a:r>
              <a:rPr lang="hu-HU" sz="2200" dirty="0" smtClean="0"/>
              <a:t>(1,</a:t>
            </a:r>
            <a:r>
              <a:rPr lang="hu-HU" sz="2200" dirty="0" err="1" smtClean="0"/>
              <a:t>1</a:t>
            </a:r>
            <a:r>
              <a:rPr lang="hu-HU" sz="2200" dirty="0" smtClean="0"/>
              <a:t> Mrd Ft)</a:t>
            </a:r>
            <a:endParaRPr lang="hu-HU" sz="2200" b="1" dirty="0" smtClean="0"/>
          </a:p>
          <a:p>
            <a:pPr marL="0" indent="0">
              <a:buNone/>
            </a:pPr>
            <a:r>
              <a:rPr lang="hu-HU" sz="2200" b="1" dirty="0" smtClean="0"/>
              <a:t>13. </a:t>
            </a:r>
            <a:r>
              <a:rPr lang="hu-HU" sz="2200" b="1" dirty="0"/>
              <a:t>Állat- és növény- és GMO kártalanítás</a:t>
            </a:r>
          </a:p>
          <a:p>
            <a:pPr marL="0" indent="0">
              <a:buNone/>
            </a:pPr>
            <a:r>
              <a:rPr lang="hu-HU" sz="2200" b="1" dirty="0" smtClean="0"/>
              <a:t>14. </a:t>
            </a:r>
            <a:r>
              <a:rPr lang="hu-HU" sz="2200" b="1" dirty="0"/>
              <a:t>Tanyafejlesztés</a:t>
            </a:r>
          </a:p>
          <a:p>
            <a:pPr marL="0" indent="0">
              <a:buNone/>
            </a:pPr>
            <a:r>
              <a:rPr lang="hu-HU" sz="2200" b="1" dirty="0" smtClean="0"/>
              <a:t>15. </a:t>
            </a:r>
            <a:r>
              <a:rPr lang="hu-HU" sz="2200" b="1" dirty="0"/>
              <a:t>Osztatlan földtulajdon kimérésének költsége</a:t>
            </a:r>
          </a:p>
          <a:p>
            <a:pPr marL="450850" indent="-450850">
              <a:buNone/>
            </a:pPr>
            <a:r>
              <a:rPr lang="hu-HU" sz="2200" b="1" dirty="0" smtClean="0"/>
              <a:t>16. </a:t>
            </a:r>
            <a:r>
              <a:rPr lang="hu-HU" sz="2200" b="1" dirty="0"/>
              <a:t>Egyéb </a:t>
            </a:r>
            <a:r>
              <a:rPr lang="hu-HU" sz="2200" b="1" dirty="0" smtClean="0"/>
              <a:t>támogatások </a:t>
            </a:r>
            <a:r>
              <a:rPr lang="hu-HU" sz="2200" dirty="0"/>
              <a:t>(erdészet, vadgazdálkodás, fejlesztési típusú támogatások</a:t>
            </a:r>
            <a:r>
              <a:rPr lang="hu-HU" sz="2200" dirty="0" smtClean="0"/>
              <a:t>)</a:t>
            </a:r>
          </a:p>
          <a:p>
            <a:pPr marL="450850" indent="-450850">
              <a:buNone/>
            </a:pPr>
            <a:r>
              <a:rPr lang="hu-HU" sz="2200" b="1" dirty="0" smtClean="0"/>
              <a:t>17. </a:t>
            </a:r>
            <a:r>
              <a:rPr lang="hu-HU" altLang="hu-HU" sz="2200" b="1" dirty="0"/>
              <a:t>Mezőgazdasági gázolaj </a:t>
            </a:r>
            <a:r>
              <a:rPr lang="hu-HU" altLang="hu-HU" sz="2200" b="1" dirty="0" smtClean="0"/>
              <a:t>visszatérítés </a:t>
            </a:r>
            <a:r>
              <a:rPr lang="hu-HU" altLang="hu-HU" sz="2200" dirty="0" smtClean="0"/>
              <a:t>(28 Mrd Ft)</a:t>
            </a:r>
            <a:endParaRPr lang="hu-HU" sz="2200" dirty="0"/>
          </a:p>
          <a:p>
            <a:endParaRPr lang="hu-HU" sz="28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1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95536" y="3068960"/>
            <a:ext cx="8229600" cy="854968"/>
          </a:xfrm>
        </p:spPr>
        <p:txBody>
          <a:bodyPr>
            <a:normAutofit/>
          </a:bodyPr>
          <a:lstStyle/>
          <a:p>
            <a:r>
              <a:rPr lang="hu-HU" b="1" dirty="0" smtClean="0"/>
              <a:t>Közös </a:t>
            </a:r>
            <a:r>
              <a:rPr lang="hu-HU" b="1" dirty="0"/>
              <a:t>Agrárpolitika 2020 után</a:t>
            </a:r>
          </a:p>
        </p:txBody>
      </p:sp>
      <p:sp>
        <p:nvSpPr>
          <p:cNvPr id="3" name="Dia számának hely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724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12763" y="980728"/>
            <a:ext cx="8229600" cy="64807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u-HU" sz="3200" b="1" dirty="0" smtClean="0"/>
              <a:t>Közös Agrárpolitika 2020 után I.</a:t>
            </a:r>
            <a:endParaRPr lang="hu-HU" sz="3200" dirty="0"/>
          </a:p>
        </p:txBody>
      </p:sp>
      <p:sp>
        <p:nvSpPr>
          <p:cNvPr id="8" name="Tartalom helye 2"/>
          <p:cNvSpPr>
            <a:spLocks noGrp="1"/>
          </p:cNvSpPr>
          <p:nvPr>
            <p:ph idx="1"/>
          </p:nvPr>
        </p:nvSpPr>
        <p:spPr>
          <a:xfrm>
            <a:off x="179512" y="1628800"/>
            <a:ext cx="8856984" cy="4525962"/>
          </a:xfrm>
        </p:spPr>
        <p:txBody>
          <a:bodyPr>
            <a:noAutofit/>
          </a:bodyPr>
          <a:lstStyle/>
          <a:p>
            <a:pPr marL="0" indent="0" algn="just" eaLnBrk="1" hangingPunct="1">
              <a:buFont typeface="Arial" charset="0"/>
              <a:buNone/>
            </a:pPr>
            <a:r>
              <a:rPr lang="hu-HU" altLang="hu-HU" sz="2050" b="1" u="sng" dirty="0" smtClean="0"/>
              <a:t>Magyarország jelenlegi pozíciója a </a:t>
            </a:r>
            <a:r>
              <a:rPr lang="hu-HU" altLang="hu-HU" sz="2050" b="1" u="sng" dirty="0" err="1" smtClean="0"/>
              <a:t>KAP-ban</a:t>
            </a:r>
            <a:r>
              <a:rPr lang="hu-HU" altLang="hu-HU" sz="2050" b="1" u="sng" dirty="0" smtClean="0"/>
              <a:t>:</a:t>
            </a:r>
          </a:p>
          <a:p>
            <a:pPr lvl="0" algn="just"/>
            <a:r>
              <a:rPr lang="hu-HU" sz="2050" dirty="0" smtClean="0"/>
              <a:t>2014-2020 között a Magyarországnak </a:t>
            </a:r>
            <a:r>
              <a:rPr lang="hu-HU" sz="2050" dirty="0"/>
              <a:t>jutó összes </a:t>
            </a:r>
            <a:r>
              <a:rPr lang="hu-HU" sz="2050" dirty="0" smtClean="0"/>
              <a:t>uniós forráson </a:t>
            </a:r>
            <a:r>
              <a:rPr lang="hu-HU" sz="2050" dirty="0"/>
              <a:t>belül a </a:t>
            </a:r>
            <a:r>
              <a:rPr lang="hu-HU" sz="2050" dirty="0" smtClean="0"/>
              <a:t>KAP </a:t>
            </a:r>
            <a:r>
              <a:rPr lang="hu-HU" sz="2050" dirty="0"/>
              <a:t>részaránya 36,1%.</a:t>
            </a:r>
          </a:p>
          <a:p>
            <a:pPr lvl="0" algn="just"/>
            <a:r>
              <a:rPr lang="hu-HU" sz="2050" dirty="0" smtClean="0"/>
              <a:t>Ezen időszak alatt </a:t>
            </a:r>
            <a:r>
              <a:rPr lang="hu-HU" sz="2050" dirty="0"/>
              <a:t>az EMGA és EMVA kereteiben </a:t>
            </a:r>
            <a:r>
              <a:rPr lang="hu-HU" sz="2050" b="1" dirty="0"/>
              <a:t>összesen 12,39 Mrd EUR forrás áll rendelkezésre</a:t>
            </a:r>
            <a:r>
              <a:rPr lang="hu-HU" sz="2050" dirty="0"/>
              <a:t>.</a:t>
            </a:r>
          </a:p>
          <a:p>
            <a:pPr algn="just"/>
            <a:r>
              <a:rPr lang="hu-HU" sz="2050" b="1" dirty="0"/>
              <a:t>Magyarország részaránya a teljes KAP </a:t>
            </a:r>
            <a:r>
              <a:rPr lang="hu-HU" sz="2050" b="1" dirty="0" smtClean="0"/>
              <a:t>költségvetésében 3,19%</a:t>
            </a:r>
            <a:r>
              <a:rPr lang="hu-HU" sz="2050" dirty="0" smtClean="0"/>
              <a:t>.</a:t>
            </a:r>
          </a:p>
          <a:p>
            <a:pPr algn="just"/>
            <a:r>
              <a:rPr lang="hu-HU" altLang="hu-HU" sz="2050" b="1" dirty="0" smtClean="0"/>
              <a:t>Magyarország pozíciója </a:t>
            </a:r>
            <a:r>
              <a:rPr lang="hu-HU" altLang="hu-HU" sz="2050" dirty="0" smtClean="0"/>
              <a:t>az uniós támogatások tekintetében, fajlagosan </a:t>
            </a:r>
            <a:r>
              <a:rPr lang="hu-HU" altLang="hu-HU" sz="2050" b="1" dirty="0" smtClean="0"/>
              <a:t>az egyik legjobb az EU-ban</a:t>
            </a:r>
            <a:r>
              <a:rPr lang="hu-HU" altLang="hu-HU" sz="2050" dirty="0" smtClean="0"/>
              <a:t>.</a:t>
            </a:r>
          </a:p>
          <a:p>
            <a:pPr algn="just"/>
            <a:r>
              <a:rPr lang="hu-HU" sz="2050" dirty="0"/>
              <a:t>Az agrártámogatások komoly szerepet játszanak abban, hogy a magyar mezőgazdaság jövedelmezősége az elmúlt években érdemben javult, stabilabbá vált a termelők helyzete, a magyar mezőgazdaság kibocsátása pedig 48%-kal, bruttó hozzáadott értéke 85%-kal bővült 2010-2015 között.</a:t>
            </a:r>
            <a:endParaRPr lang="hu-HU" altLang="hu-HU" sz="2050" dirty="0"/>
          </a:p>
          <a:p>
            <a:pPr marL="0" indent="0" algn="just">
              <a:buNone/>
            </a:pPr>
            <a:endParaRPr lang="hu-HU" altLang="hu-HU" sz="2050" b="1" u="sng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hu-HU" altLang="hu-HU" sz="2050" b="1" u="sng" dirty="0" smtClean="0">
                <a:solidFill>
                  <a:srgbClr val="FF0000"/>
                </a:solidFill>
              </a:rPr>
              <a:t>ELSŐDLEGES CÉLUNK: legalább a status quo fenntartása.</a:t>
            </a:r>
            <a:endParaRPr lang="hu-HU" altLang="hu-HU" sz="2050" b="1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72291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648072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hu-HU" sz="3200" b="1" dirty="0" smtClean="0"/>
              <a:t>Közös </a:t>
            </a:r>
            <a:r>
              <a:rPr lang="hu-HU" sz="3200" b="1" dirty="0"/>
              <a:t>Agrárpolitika 2020 után </a:t>
            </a:r>
            <a:r>
              <a:rPr lang="hu-HU" sz="3200" b="1" dirty="0" smtClean="0"/>
              <a:t>II.</a:t>
            </a:r>
            <a:endParaRPr lang="hu-HU" sz="3200" dirty="0"/>
          </a:p>
        </p:txBody>
      </p:sp>
      <p:sp>
        <p:nvSpPr>
          <p:cNvPr id="8" name="Tartalom helye 2"/>
          <p:cNvSpPr>
            <a:spLocks noGrp="1"/>
          </p:cNvSpPr>
          <p:nvPr>
            <p:ph idx="1"/>
          </p:nvPr>
        </p:nvSpPr>
        <p:spPr>
          <a:xfrm>
            <a:off x="35496" y="1556792"/>
            <a:ext cx="8928991" cy="4525962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hu-HU" altLang="hu-HU" sz="2050" b="1" u="sng" dirty="0" smtClean="0"/>
              <a:t>A 2020 utáni KAP lehetséges felépítését befolyásoló tényezők:</a:t>
            </a:r>
            <a:endParaRPr lang="hu-HU" altLang="hu-HU" sz="2050" b="1" u="sng" dirty="0"/>
          </a:p>
          <a:p>
            <a:pPr algn="just" eaLnBrk="1" hangingPunct="1">
              <a:spcBef>
                <a:spcPts val="0"/>
              </a:spcBef>
              <a:buFontTx/>
              <a:buChar char="-"/>
            </a:pPr>
            <a:r>
              <a:rPr lang="hu-HU" altLang="hu-HU" sz="2050" dirty="0" smtClean="0"/>
              <a:t>Az új többéves pénzügyi keret (MFF) nagysága, a hangsúlyok esetleges változása,</a:t>
            </a:r>
          </a:p>
          <a:p>
            <a:pPr algn="just" eaLnBrk="1" hangingPunct="1">
              <a:spcBef>
                <a:spcPts val="0"/>
              </a:spcBef>
              <a:buFontTx/>
              <a:buChar char="-"/>
            </a:pPr>
            <a:r>
              <a:rPr lang="hu-HU" altLang="hu-HU" sz="2050" dirty="0" smtClean="0"/>
              <a:t>Az erőviszonyok részbeni újrarendeződése a BREXIT után.</a:t>
            </a:r>
          </a:p>
          <a:p>
            <a:pPr algn="just" eaLnBrk="1" hangingPunct="1">
              <a:spcBef>
                <a:spcPts val="0"/>
              </a:spcBef>
              <a:buFontTx/>
              <a:buChar char="-"/>
            </a:pPr>
            <a:r>
              <a:rPr lang="hu-HU" altLang="hu-HU" sz="2050" dirty="0" smtClean="0"/>
              <a:t>Más uniós politikák, új kihívások okozta nyomás (pl. migrációs válság).</a:t>
            </a:r>
          </a:p>
          <a:p>
            <a:pPr algn="just" eaLnBrk="1" hangingPunct="1">
              <a:spcBef>
                <a:spcPts val="0"/>
              </a:spcBef>
              <a:buFontTx/>
              <a:buChar char="-"/>
            </a:pPr>
            <a:r>
              <a:rPr lang="hu-HU" altLang="hu-HU" sz="2050" dirty="0" smtClean="0"/>
              <a:t>A társadalom irányából érkező folyamatos nyomás a KAP gazdasági, környezeti és éghajlati értelemben vett fenntarthatósága erősítésének igényével.</a:t>
            </a:r>
          </a:p>
          <a:p>
            <a:pPr algn="just" eaLnBrk="1" hangingPunct="1">
              <a:spcBef>
                <a:spcPts val="0"/>
              </a:spcBef>
              <a:buFontTx/>
              <a:buChar char="-"/>
            </a:pPr>
            <a:r>
              <a:rPr lang="hu-HU" altLang="hu-HU" sz="2050" dirty="0" smtClean="0"/>
              <a:t>Tagállami elképzelések a KAP jövőjével kapcsolatban (pl. termeléshez kötött támogatások, közvetlen támogatások jövője, innováció, kockázat- és válságkezelés, jövedelemstabilizáció stb.).</a:t>
            </a:r>
          </a:p>
          <a:p>
            <a:pPr marL="0" indent="0" algn="just">
              <a:spcBef>
                <a:spcPts val="0"/>
              </a:spcBef>
              <a:buNone/>
            </a:pPr>
            <a:endParaRPr lang="hu-HU" altLang="hu-HU" sz="2050" b="1" u="sng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hu-HU" altLang="hu-HU" sz="2050" b="1" u="sng" dirty="0" smtClean="0"/>
              <a:t>DE:</a:t>
            </a:r>
            <a:r>
              <a:rPr lang="hu-HU" altLang="hu-HU" sz="2050" b="1" dirty="0" smtClean="0"/>
              <a:t> </a:t>
            </a:r>
            <a:r>
              <a:rPr lang="hu-HU" sz="2050" b="1" dirty="0" smtClean="0"/>
              <a:t>Egyelőre </a:t>
            </a:r>
            <a:r>
              <a:rPr lang="hu-HU" sz="2050" b="1" dirty="0"/>
              <a:t>semmilyen hivatalos javaslat nem jelent meg, így </a:t>
            </a:r>
            <a:r>
              <a:rPr lang="hu-HU" sz="2050" b="1" dirty="0" smtClean="0"/>
              <a:t>a sajtóban megjelenő </a:t>
            </a:r>
            <a:r>
              <a:rPr lang="hu-HU" sz="2050" b="1" dirty="0"/>
              <a:t>információk </a:t>
            </a:r>
            <a:r>
              <a:rPr lang="hu-HU" sz="2050" b="1" dirty="0" smtClean="0"/>
              <a:t>csupán </a:t>
            </a:r>
            <a:r>
              <a:rPr lang="hu-HU" sz="2050" b="1" dirty="0"/>
              <a:t>találgatások, spekulációk. </a:t>
            </a:r>
            <a:r>
              <a:rPr lang="hu-HU" sz="2050" dirty="0"/>
              <a:t>Az Európai Bizottság a 2020 utáni </a:t>
            </a:r>
            <a:r>
              <a:rPr lang="hu-HU" sz="2050" dirty="0" err="1"/>
              <a:t>KAP-ra</a:t>
            </a:r>
            <a:r>
              <a:rPr lang="hu-HU" sz="2050" dirty="0"/>
              <a:t> vonatkozó elképzeléseit </a:t>
            </a:r>
            <a:r>
              <a:rPr lang="hu-HU" sz="2050" dirty="0" smtClean="0"/>
              <a:t>várhatóan </a:t>
            </a:r>
            <a:r>
              <a:rPr lang="hu-HU" sz="2050" dirty="0"/>
              <a:t>2017 </a:t>
            </a:r>
            <a:r>
              <a:rPr lang="hu-HU" sz="2050" dirty="0" smtClean="0"/>
              <a:t>őszén, míg az új </a:t>
            </a:r>
            <a:r>
              <a:rPr lang="hu-HU" sz="2050" dirty="0" err="1" smtClean="0"/>
              <a:t>MFF-re</a:t>
            </a:r>
            <a:r>
              <a:rPr lang="hu-HU" sz="2050" dirty="0" smtClean="0"/>
              <a:t> </a:t>
            </a:r>
            <a:r>
              <a:rPr lang="hu-HU" sz="2050" dirty="0"/>
              <a:t>vonatkozó </a:t>
            </a:r>
            <a:r>
              <a:rPr lang="hu-HU" sz="2050" dirty="0" smtClean="0"/>
              <a:t>javaslatot </a:t>
            </a:r>
            <a:r>
              <a:rPr lang="hu-HU" sz="2050" dirty="0"/>
              <a:t>várhatóan </a:t>
            </a:r>
            <a:r>
              <a:rPr lang="hu-HU" sz="2050" dirty="0" smtClean="0"/>
              <a:t>2017 </a:t>
            </a:r>
            <a:r>
              <a:rPr lang="hu-HU" sz="2050" dirty="0"/>
              <a:t>végén </a:t>
            </a:r>
            <a:r>
              <a:rPr lang="hu-HU" sz="2050" dirty="0" smtClean="0"/>
              <a:t>mutatja be.</a:t>
            </a:r>
            <a:endParaRPr lang="hu-HU" altLang="hu-HU" sz="205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25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41119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648072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hu-HU" sz="3200" b="1" dirty="0" smtClean="0"/>
              <a:t>Közös </a:t>
            </a:r>
            <a:r>
              <a:rPr lang="hu-HU" sz="3200" b="1" dirty="0"/>
              <a:t>Agrárpolitika 2020 után </a:t>
            </a:r>
            <a:r>
              <a:rPr lang="hu-HU" sz="3200" b="1" dirty="0" smtClean="0"/>
              <a:t>III.</a:t>
            </a:r>
            <a:endParaRPr lang="hu-HU" sz="3200" dirty="0"/>
          </a:p>
        </p:txBody>
      </p:sp>
      <p:sp>
        <p:nvSpPr>
          <p:cNvPr id="8" name="Tartalom helye 2"/>
          <p:cNvSpPr>
            <a:spLocks noGrp="1"/>
          </p:cNvSpPr>
          <p:nvPr>
            <p:ph idx="1"/>
          </p:nvPr>
        </p:nvSpPr>
        <p:spPr>
          <a:xfrm>
            <a:off x="179512" y="1484784"/>
            <a:ext cx="8712968" cy="4525962"/>
          </a:xfrm>
        </p:spPr>
        <p:txBody>
          <a:bodyPr>
            <a:noAutofit/>
          </a:bodyPr>
          <a:lstStyle/>
          <a:p>
            <a:pPr marL="0" indent="0" algn="just">
              <a:spcBef>
                <a:spcPts val="300"/>
              </a:spcBef>
              <a:buNone/>
            </a:pPr>
            <a:r>
              <a:rPr lang="hu-HU" altLang="hu-HU" sz="2050" b="1" u="sng" dirty="0" smtClean="0"/>
              <a:t>A KAP jövőjével kapcsolatos előzetes magyar álláspont fő elemei:</a:t>
            </a:r>
            <a:endParaRPr lang="hu-HU" altLang="hu-HU" sz="2050" b="1" u="sng" dirty="0"/>
          </a:p>
          <a:p>
            <a:pPr algn="just">
              <a:spcBef>
                <a:spcPts val="300"/>
              </a:spcBef>
            </a:pPr>
            <a:r>
              <a:rPr lang="hu-HU" sz="2050" dirty="0"/>
              <a:t>A rendszer gyökeres átalakítását nem tartjuk </a:t>
            </a:r>
            <a:r>
              <a:rPr lang="hu-HU" sz="2050" dirty="0" smtClean="0"/>
              <a:t>szükségesnek.</a:t>
            </a:r>
          </a:p>
          <a:p>
            <a:pPr algn="just">
              <a:spcBef>
                <a:spcPts val="300"/>
              </a:spcBef>
            </a:pPr>
            <a:r>
              <a:rPr lang="hu-HU" sz="2050" dirty="0" smtClean="0"/>
              <a:t>Alapvető, </a:t>
            </a:r>
            <a:r>
              <a:rPr lang="hu-HU" sz="2050" dirty="0"/>
              <a:t>hogy az agrárpénzeket továbbra is az agrártermelők kapják.</a:t>
            </a:r>
          </a:p>
          <a:p>
            <a:pPr algn="just">
              <a:spcBef>
                <a:spcPts val="300"/>
              </a:spcBef>
            </a:pPr>
            <a:r>
              <a:rPr lang="hu-HU" sz="2050" dirty="0" smtClean="0"/>
              <a:t>Meg </a:t>
            </a:r>
            <a:r>
              <a:rPr lang="hu-HU" sz="2050" dirty="0"/>
              <a:t>kell őrizni a 2014-2020-as </a:t>
            </a:r>
            <a:r>
              <a:rPr lang="hu-HU" sz="2050" dirty="0" err="1"/>
              <a:t>MFF-ben</a:t>
            </a:r>
            <a:r>
              <a:rPr lang="hu-HU" sz="2050" dirty="0"/>
              <a:t> az </a:t>
            </a:r>
            <a:r>
              <a:rPr lang="hu-HU" sz="2050" dirty="0" err="1"/>
              <a:t>EMGA-n</a:t>
            </a:r>
            <a:r>
              <a:rPr lang="hu-HU" sz="2050" dirty="0"/>
              <a:t> és az </a:t>
            </a:r>
            <a:r>
              <a:rPr lang="hu-HU" sz="2050" dirty="0" err="1"/>
              <a:t>EMVA-n</a:t>
            </a:r>
            <a:r>
              <a:rPr lang="hu-HU" sz="2050" dirty="0"/>
              <a:t> keresztül érkező összegeket, valamint a KAP költségvetésben képviselt részarányunkat.</a:t>
            </a:r>
          </a:p>
          <a:p>
            <a:pPr algn="just">
              <a:spcBef>
                <a:spcPts val="300"/>
              </a:spcBef>
            </a:pPr>
            <a:r>
              <a:rPr lang="hu-HU" sz="2050" dirty="0"/>
              <a:t>Bármely új cél </a:t>
            </a:r>
            <a:r>
              <a:rPr lang="hu-HU" sz="2050" dirty="0" err="1"/>
              <a:t>KAP-ba</a:t>
            </a:r>
            <a:r>
              <a:rPr lang="hu-HU" sz="2050" dirty="0"/>
              <a:t> történő beemelése csak a megfelelő források hozzárendelésével </a:t>
            </a:r>
            <a:r>
              <a:rPr lang="hu-HU" sz="2050" dirty="0" smtClean="0"/>
              <a:t>lehetséges.</a:t>
            </a:r>
          </a:p>
          <a:p>
            <a:pPr algn="just">
              <a:spcBef>
                <a:spcPts val="300"/>
              </a:spcBef>
            </a:pPr>
            <a:r>
              <a:rPr lang="hu-HU" sz="2050" dirty="0" smtClean="0"/>
              <a:t>Szükséges </a:t>
            </a:r>
            <a:r>
              <a:rPr lang="hu-HU" sz="2050" dirty="0"/>
              <a:t>fenntartani az erős kétpilléres </a:t>
            </a:r>
            <a:r>
              <a:rPr lang="hu-HU" sz="2050" dirty="0" err="1"/>
              <a:t>KAP-ot</a:t>
            </a:r>
            <a:r>
              <a:rPr lang="hu-HU" sz="2050" dirty="0"/>
              <a:t>.</a:t>
            </a:r>
          </a:p>
          <a:p>
            <a:pPr lvl="0" algn="just">
              <a:spcBef>
                <a:spcPts val="300"/>
              </a:spcBef>
            </a:pPr>
            <a:r>
              <a:rPr lang="hu-HU" sz="2050" dirty="0"/>
              <a:t>Az I. pilléren belül fenn kell tartani a termeléshez kötött támogatásokat.</a:t>
            </a:r>
          </a:p>
          <a:p>
            <a:pPr lvl="0" algn="just">
              <a:spcBef>
                <a:spcPts val="300"/>
              </a:spcBef>
            </a:pPr>
            <a:r>
              <a:rPr lang="hu-HU" sz="2050" dirty="0"/>
              <a:t>Ellenezzük az agrárpolitikák bármilyen </a:t>
            </a:r>
            <a:r>
              <a:rPr lang="hu-HU" sz="2050" dirty="0" smtClean="0"/>
              <a:t>mértékű </a:t>
            </a:r>
            <a:r>
              <a:rPr lang="hu-HU" sz="2050" dirty="0" err="1" smtClean="0"/>
              <a:t>renacionalizációját</a:t>
            </a:r>
            <a:r>
              <a:rPr lang="hu-HU" sz="2050" dirty="0" smtClean="0"/>
              <a:t>.</a:t>
            </a:r>
          </a:p>
          <a:p>
            <a:pPr algn="just">
              <a:spcBef>
                <a:spcPts val="300"/>
              </a:spcBef>
            </a:pPr>
            <a:r>
              <a:rPr lang="hu-HU" sz="2050" dirty="0"/>
              <a:t>Maradjon meg a két pillér közötti átcsoportosítás lehetősége.</a:t>
            </a:r>
          </a:p>
          <a:p>
            <a:pPr marL="0" lvl="0" indent="0" algn="just">
              <a:spcBef>
                <a:spcPts val="0"/>
              </a:spcBef>
              <a:buNone/>
            </a:pPr>
            <a:endParaRPr lang="hu-HU" sz="2050" dirty="0" smtClean="0"/>
          </a:p>
          <a:p>
            <a:pPr marL="0" lvl="0" indent="0" algn="ctr">
              <a:spcBef>
                <a:spcPts val="0"/>
              </a:spcBef>
              <a:buNone/>
            </a:pPr>
            <a:r>
              <a:rPr lang="hu-HU" sz="2050" b="1" u="sng" dirty="0" smtClean="0"/>
              <a:t>A szövetségesek keresése, valamint az érdekek egyeztetése már elkezdődött (pl. a V4 kibővített formájában).</a:t>
            </a:r>
            <a:endParaRPr lang="hu-HU" sz="2050" b="1" u="sng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26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33879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854968"/>
          </a:xfrm>
        </p:spPr>
        <p:txBody>
          <a:bodyPr/>
          <a:lstStyle/>
          <a:p>
            <a:r>
              <a:rPr lang="hu-HU" b="1" dirty="0" smtClean="0"/>
              <a:t>Közös </a:t>
            </a:r>
            <a:r>
              <a:rPr lang="hu-HU" b="1" dirty="0"/>
              <a:t>Agrárpolitika 2020 után </a:t>
            </a:r>
            <a:r>
              <a:rPr lang="hu-HU" b="1" dirty="0" smtClean="0"/>
              <a:t>IV.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7504" y="1772816"/>
            <a:ext cx="8928992" cy="4752528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hu-HU" b="1" i="1" dirty="0" err="1" smtClean="0"/>
              <a:t>Phil</a:t>
            </a:r>
            <a:r>
              <a:rPr lang="hu-HU" b="1" i="1" dirty="0" smtClean="0"/>
              <a:t> </a:t>
            </a:r>
            <a:r>
              <a:rPr lang="hu-HU" b="1" i="1" dirty="0" err="1" smtClean="0"/>
              <a:t>Hogan</a:t>
            </a:r>
            <a:r>
              <a:rPr lang="hu-HU" dirty="0" smtClean="0"/>
              <a:t>, mezőgazdasági biztos közelmúltban elhangzott beszédeiben az alábbi elemek kaptak hangsúlyt: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hu-HU" b="1" i="1" dirty="0" smtClean="0"/>
              <a:t>„Cél a KAP modernizációja és egyszerűsítése.”</a:t>
            </a:r>
          </a:p>
          <a:p>
            <a:pPr marL="0" indent="0">
              <a:buNone/>
            </a:pPr>
            <a:r>
              <a:rPr lang="hu-HU" b="1" u="sng" dirty="0" smtClean="0"/>
              <a:t>A KAP a következő célok megvalósulását kell szolgálja</a:t>
            </a:r>
            <a:r>
              <a:rPr lang="hu-HU" u="sng" dirty="0" smtClean="0"/>
              <a:t> </a:t>
            </a:r>
            <a:r>
              <a:rPr lang="hu-HU" i="1" u="sng" dirty="0" smtClean="0">
                <a:solidFill>
                  <a:srgbClr val="FF0000"/>
                </a:solidFill>
              </a:rPr>
              <a:t>(Nem tekintendők hivatalos bizottsági javaslatnak!)</a:t>
            </a:r>
            <a:r>
              <a:rPr lang="hu-HU" u="sng" dirty="0" smtClean="0"/>
              <a:t>: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hu-HU" b="1" dirty="0" smtClean="0"/>
              <a:t>Jobb ellenálló képesség piaci válságok idején</a:t>
            </a:r>
            <a:r>
              <a:rPr lang="hu-HU" dirty="0" smtClean="0"/>
              <a:t> (közvetlen termelői jövedelemtámogatás és biztonsági háló);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hu-HU" b="1" dirty="0" smtClean="0"/>
              <a:t>Fenntarthatóbb mezőgazdasági termelés</a:t>
            </a:r>
            <a:r>
              <a:rPr lang="hu-HU" dirty="0" smtClean="0"/>
              <a:t> (növekvő környezeti célok/elvárások, megfelelő termelői kompenzációval);</a:t>
            </a:r>
          </a:p>
          <a:p>
            <a:pPr algn="just">
              <a:spcAft>
                <a:spcPts val="600"/>
              </a:spcAft>
              <a:buFontTx/>
              <a:buChar char="-"/>
            </a:pPr>
            <a:r>
              <a:rPr lang="hu-HU" b="1" dirty="0" smtClean="0"/>
              <a:t>A generációváltás további elősegítése</a:t>
            </a:r>
            <a:r>
              <a:rPr lang="hu-HU" dirty="0" smtClean="0"/>
              <a:t> (hitelhez jutás könnyítése, stabil és tervezhető munkakörnyezet megteremtése, bürokrácia csökkentése).</a:t>
            </a:r>
          </a:p>
          <a:p>
            <a:pPr marL="0" indent="0">
              <a:lnSpc>
                <a:spcPct val="120000"/>
              </a:lnSpc>
              <a:buNone/>
            </a:pPr>
            <a:endParaRPr lang="hu-HU" sz="1900" dirty="0"/>
          </a:p>
          <a:p>
            <a:pPr marL="0" indent="0">
              <a:lnSpc>
                <a:spcPct val="120000"/>
              </a:lnSpc>
              <a:buNone/>
            </a:pPr>
            <a:endParaRPr lang="hu-HU" sz="1900" dirty="0" smtClean="0"/>
          </a:p>
          <a:p>
            <a:pPr marL="0" indent="0">
              <a:lnSpc>
                <a:spcPct val="120000"/>
              </a:lnSpc>
              <a:buNone/>
            </a:pPr>
            <a:endParaRPr lang="hu-HU" sz="1900" dirty="0" smtClean="0"/>
          </a:p>
          <a:p>
            <a:pPr marL="0" indent="0" algn="ctr">
              <a:lnSpc>
                <a:spcPct val="120000"/>
              </a:lnSpc>
              <a:buNone/>
            </a:pPr>
            <a:r>
              <a:rPr lang="hu-HU" sz="4000" b="1" dirty="0" smtClean="0">
                <a:solidFill>
                  <a:srgbClr val="FF0000"/>
                </a:solidFill>
              </a:rPr>
              <a:t>2017 </a:t>
            </a:r>
            <a:r>
              <a:rPr lang="hu-HU" sz="4000" b="1" dirty="0">
                <a:solidFill>
                  <a:srgbClr val="FF0000"/>
                </a:solidFill>
              </a:rPr>
              <a:t>elején nyilvános konzultáció </a:t>
            </a:r>
            <a:r>
              <a:rPr lang="hu-HU" sz="4000" b="1" dirty="0" smtClean="0">
                <a:solidFill>
                  <a:srgbClr val="FF0000"/>
                </a:solidFill>
              </a:rPr>
              <a:t>indul.</a:t>
            </a:r>
            <a:endParaRPr lang="hu-HU" sz="4000" b="1" dirty="0">
              <a:solidFill>
                <a:srgbClr val="FF0000"/>
              </a:solidFill>
            </a:endParaRP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/>
              <a:pPr/>
              <a:t>27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1674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 descr="Képtalálat a következ&amp;odblac;re: „dairy cow”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363" y="4651983"/>
            <a:ext cx="3285418" cy="1801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>
            <a:spLocks noGrp="1"/>
          </p:cNvSpPr>
          <p:nvPr>
            <p:ph type="title"/>
          </p:nvPr>
        </p:nvSpPr>
        <p:spPr>
          <a:xfrm>
            <a:off x="468313" y="571679"/>
            <a:ext cx="8229600" cy="280049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hu-HU" altLang="hu-HU" b="1" dirty="0"/>
              <a:t>Köszönöm a megtisztelő figyelmet!</a:t>
            </a: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28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8" name="Picture 4" descr="Képtalálat a következ&amp;odblac;re: „pig”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7537" y="2597796"/>
            <a:ext cx="3653631" cy="2054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Képtalálat a következ&amp;odblac;re: „orchard”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211" y="2597797"/>
            <a:ext cx="2902770" cy="2054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8" descr="Képtalálat a következ&amp;odblac;re: „dairy cow”"/>
          <p:cNvSpPr>
            <a:spLocks noChangeAspect="1" noChangeArrowheads="1"/>
          </p:cNvSpPr>
          <p:nvPr/>
        </p:nvSpPr>
        <p:spPr bwMode="auto">
          <a:xfrm>
            <a:off x="155575" y="-1608138"/>
            <a:ext cx="6115050" cy="3352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5" name="AutoShape 10" descr="Képtalálat a következ&amp;odblac;re: „dairy cow”"/>
          <p:cNvSpPr>
            <a:spLocks noChangeAspect="1" noChangeArrowheads="1"/>
          </p:cNvSpPr>
          <p:nvPr/>
        </p:nvSpPr>
        <p:spPr bwMode="auto">
          <a:xfrm>
            <a:off x="307975" y="-1455738"/>
            <a:ext cx="6115050" cy="3352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pic>
        <p:nvPicPr>
          <p:cNvPr id="1040" name="Picture 16" descr="Képtalálat a következ&amp;odblac;re: „cornfield”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2980" y="4651982"/>
            <a:ext cx="3068187" cy="1801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0194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512" y="908720"/>
            <a:ext cx="8712968" cy="854968"/>
          </a:xfrm>
        </p:spPr>
        <p:txBody>
          <a:bodyPr>
            <a:noAutofit/>
          </a:bodyPr>
          <a:lstStyle/>
          <a:p>
            <a:r>
              <a:rPr lang="hu-HU" sz="3600" b="1" dirty="0" smtClean="0">
                <a:solidFill>
                  <a:srgbClr val="A29061"/>
                </a:solidFill>
              </a:rPr>
              <a:t>Betakarítási eredmények - 2016</a:t>
            </a:r>
            <a:endParaRPr lang="hu-HU" sz="36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79512" y="1484784"/>
            <a:ext cx="8964488" cy="5040560"/>
          </a:xfrm>
        </p:spPr>
        <p:txBody>
          <a:bodyPr>
            <a:noAutofit/>
          </a:bodyPr>
          <a:lstStyle/>
          <a:p>
            <a:pPr marL="342900" lvl="1" indent="-342900" algn="just">
              <a:buFont typeface="Arial" panose="020B0604020202020204" pitchFamily="34" charset="0"/>
              <a:buChar char="•"/>
            </a:pPr>
            <a:endParaRPr lang="hu-HU" sz="260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hu-HU" sz="2600" dirty="0" smtClean="0"/>
              <a:t>A búza hozama (5,4 t/ha) 1988 óta nem volt ilyen magas.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hu-HU" sz="2600" dirty="0" smtClean="0"/>
              <a:t>Az árpa (5,1 t/ha), a repce (3,4 t/ha) és a kukorica hozama (8,6 t/ha) rekord.</a:t>
            </a:r>
            <a:endParaRPr lang="hu-HU" sz="2600" dirty="0"/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hu-HU" sz="2600" dirty="0" smtClean="0"/>
              <a:t>A napraforgó hozama (3,0 t/ha) és termésmennyisége (1893 ezer tonna) is rekord, Magyarország az EU legnagyobb napraforgó termelője 2016-ban.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hu-HU" sz="2600" dirty="0"/>
              <a:t>A </a:t>
            </a:r>
            <a:r>
              <a:rPr lang="hu-HU" sz="2600" dirty="0" smtClean="0"/>
              <a:t>szója hozama </a:t>
            </a:r>
            <a:r>
              <a:rPr lang="hu-HU" sz="2600" dirty="0"/>
              <a:t>(</a:t>
            </a:r>
            <a:r>
              <a:rPr lang="hu-HU" sz="2600" dirty="0" smtClean="0"/>
              <a:t>3,0 </a:t>
            </a:r>
            <a:r>
              <a:rPr lang="hu-HU" sz="2600" dirty="0"/>
              <a:t>t/ha) és termésmennyisége (</a:t>
            </a:r>
            <a:r>
              <a:rPr lang="hu-HU" sz="2600" dirty="0" smtClean="0"/>
              <a:t>181,3 </a:t>
            </a:r>
            <a:r>
              <a:rPr lang="hu-HU" sz="2600" dirty="0"/>
              <a:t>ezer tonna) </a:t>
            </a:r>
            <a:r>
              <a:rPr lang="hu-HU" sz="2600" dirty="0" smtClean="0"/>
              <a:t>sem volt még olyan magas, mint 2016-ban.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</a:pPr>
            <a:r>
              <a:rPr lang="hu-HU" sz="2600" dirty="0" smtClean="0"/>
              <a:t>Ugyanakkor a júliusi esők rontottak a búza minőségét, ezért mintegy 70%-ban takarmány minőségű lett.</a:t>
            </a:r>
            <a:endParaRPr lang="hu-HU" sz="260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349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Cím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854968"/>
          </a:xfrm>
        </p:spPr>
        <p:txBody>
          <a:bodyPr>
            <a:normAutofit/>
          </a:bodyPr>
          <a:lstStyle/>
          <a:p>
            <a:r>
              <a:rPr lang="hu-HU" altLang="hu-HU" sz="4400" b="1" dirty="0" smtClean="0">
                <a:solidFill>
                  <a:srgbClr val="A29061"/>
                </a:solidFill>
                <a:ea typeface="DejaVu Sans"/>
              </a:rPr>
              <a:t>A világ búzamérlege</a:t>
            </a:r>
            <a:endParaRPr lang="hu-HU" altLang="hu-HU" sz="5400" dirty="0">
              <a:ea typeface="DejaVu Sans"/>
              <a:cs typeface="Times New Roman" pitchFamily="18" charset="0"/>
            </a:endParaRP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0808"/>
            <a:ext cx="833250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61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Cím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854968"/>
          </a:xfrm>
        </p:spPr>
        <p:txBody>
          <a:bodyPr>
            <a:normAutofit/>
          </a:bodyPr>
          <a:lstStyle/>
          <a:p>
            <a:r>
              <a:rPr lang="hu-HU" altLang="hu-HU" sz="4400" b="1" dirty="0" smtClean="0">
                <a:solidFill>
                  <a:srgbClr val="A29061"/>
                </a:solidFill>
                <a:ea typeface="DejaVu Sans"/>
              </a:rPr>
              <a:t>A különböző régiók búzatermése</a:t>
            </a:r>
            <a:endParaRPr lang="hu-HU" altLang="hu-HU" sz="5400" dirty="0">
              <a:ea typeface="DejaVu Sans"/>
              <a:cs typeface="Times New Roman" pitchFamily="18" charset="0"/>
            </a:endParaRP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988840"/>
            <a:ext cx="8229600" cy="3983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zövegdoboz 6"/>
          <p:cNvSpPr txBox="1"/>
          <p:nvPr/>
        </p:nvSpPr>
        <p:spPr>
          <a:xfrm>
            <a:off x="971600" y="6237312"/>
            <a:ext cx="30524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i="1" dirty="0" smtClean="0"/>
              <a:t>Forrás: USDA, </a:t>
            </a:r>
            <a:r>
              <a:rPr lang="hu-HU" sz="1200" i="1" dirty="0"/>
              <a:t>m</a:t>
            </a:r>
            <a:r>
              <a:rPr lang="hu-HU" sz="1200" i="1" dirty="0" smtClean="0"/>
              <a:t>értékegység: millió tonna</a:t>
            </a:r>
            <a:endParaRPr lang="hu-HU" sz="1200" i="1" dirty="0"/>
          </a:p>
        </p:txBody>
      </p:sp>
    </p:spTree>
    <p:extLst>
      <p:ext uri="{BB962C8B-B14F-4D97-AF65-F5344CB8AC3E}">
        <p14:creationId xmlns:p14="http://schemas.microsoft.com/office/powerpoint/2010/main" val="403100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Cím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854968"/>
          </a:xfrm>
        </p:spPr>
        <p:txBody>
          <a:bodyPr>
            <a:normAutofit/>
          </a:bodyPr>
          <a:lstStyle/>
          <a:p>
            <a:r>
              <a:rPr lang="hu-HU" altLang="hu-HU" sz="4400" b="1" dirty="0" smtClean="0">
                <a:solidFill>
                  <a:srgbClr val="A29061"/>
                </a:solidFill>
                <a:ea typeface="DejaVu Sans"/>
              </a:rPr>
              <a:t>A világ kukoricamérlege</a:t>
            </a:r>
            <a:endParaRPr lang="hu-HU" altLang="hu-HU" sz="5400" dirty="0">
              <a:ea typeface="DejaVu Sans"/>
              <a:cs typeface="Times New Roman" pitchFamily="18" charset="0"/>
            </a:endParaRP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950814"/>
            <a:ext cx="8229600" cy="445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105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Cím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854968"/>
          </a:xfrm>
        </p:spPr>
        <p:txBody>
          <a:bodyPr>
            <a:normAutofit fontScale="90000"/>
          </a:bodyPr>
          <a:lstStyle/>
          <a:p>
            <a:r>
              <a:rPr lang="hu-HU" altLang="hu-HU" sz="4400" b="1" dirty="0" smtClean="0">
                <a:solidFill>
                  <a:srgbClr val="A29061"/>
                </a:solidFill>
                <a:ea typeface="DejaVu Sans"/>
              </a:rPr>
              <a:t>A különböző régiók kukoricatermése</a:t>
            </a:r>
            <a:endParaRPr lang="hu-HU" altLang="hu-HU" sz="5400" dirty="0">
              <a:ea typeface="DejaVu Sans"/>
              <a:cs typeface="Times New Roman" pitchFamily="18" charset="0"/>
            </a:endParaRPr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248520"/>
            <a:ext cx="8229600" cy="3861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zövegdoboz 3"/>
          <p:cNvSpPr txBox="1"/>
          <p:nvPr/>
        </p:nvSpPr>
        <p:spPr>
          <a:xfrm>
            <a:off x="971600" y="6237312"/>
            <a:ext cx="30524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i="1" dirty="0" smtClean="0"/>
              <a:t>Forrás: USDA, </a:t>
            </a:r>
            <a:r>
              <a:rPr lang="hu-HU" sz="1200" i="1" dirty="0"/>
              <a:t>m</a:t>
            </a:r>
            <a:r>
              <a:rPr lang="hu-HU" sz="1200" i="1" dirty="0" smtClean="0"/>
              <a:t>értékegység: millió tonna</a:t>
            </a:r>
            <a:endParaRPr lang="hu-HU" sz="1200" i="1" dirty="0"/>
          </a:p>
        </p:txBody>
      </p:sp>
    </p:spTree>
    <p:extLst>
      <p:ext uri="{BB962C8B-B14F-4D97-AF65-F5344CB8AC3E}">
        <p14:creationId xmlns:p14="http://schemas.microsoft.com/office/powerpoint/2010/main" val="267960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Cím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854968"/>
          </a:xfrm>
        </p:spPr>
        <p:txBody>
          <a:bodyPr>
            <a:normAutofit/>
          </a:bodyPr>
          <a:lstStyle/>
          <a:p>
            <a:r>
              <a:rPr lang="hu-HU" altLang="hu-HU" sz="4400" b="1" dirty="0">
                <a:solidFill>
                  <a:srgbClr val="A29061"/>
                </a:solidFill>
                <a:ea typeface="DejaVu Sans"/>
              </a:rPr>
              <a:t>Gabonapi</a:t>
            </a:r>
            <a:r>
              <a:rPr lang="hu-HU" altLang="hu-HU" sz="4400" b="1" dirty="0">
                <a:solidFill>
                  <a:srgbClr val="A29061"/>
                </a:solidFill>
                <a:latin typeface="Times New Roman" pitchFamily="18" charset="0"/>
                <a:ea typeface="DejaVu Sans"/>
                <a:cs typeface="Times New Roman" pitchFamily="18" charset="0"/>
              </a:rPr>
              <a:t>aci kilátások</a:t>
            </a:r>
            <a:endParaRPr lang="hu-HU" altLang="hu-HU" sz="5400" dirty="0">
              <a:ea typeface="DejaVu Sans"/>
              <a:cs typeface="Times New Roman" pitchFamily="18" charset="0"/>
            </a:endParaRPr>
          </a:p>
        </p:txBody>
      </p:sp>
      <p:sp>
        <p:nvSpPr>
          <p:cNvPr id="212995" name="Tartalom helye 2"/>
          <p:cNvSpPr>
            <a:spLocks noGrp="1"/>
          </p:cNvSpPr>
          <p:nvPr>
            <p:ph idx="1"/>
          </p:nvPr>
        </p:nvSpPr>
        <p:spPr>
          <a:xfrm>
            <a:off x="395536" y="1628800"/>
            <a:ext cx="8640960" cy="4525963"/>
          </a:xfrm>
        </p:spPr>
        <p:txBody>
          <a:bodyPr>
            <a:noAutofit/>
          </a:bodyPr>
          <a:lstStyle/>
          <a:p>
            <a:pPr algn="just"/>
            <a:r>
              <a:rPr lang="hu-HU" altLang="hu-HU" sz="2800" dirty="0" smtClean="0">
                <a:latin typeface="Times New Roman" pitchFamily="18" charset="0"/>
                <a:cs typeface="Times New Roman" pitchFamily="18" charset="0"/>
              </a:rPr>
              <a:t>Bőséges hazai és világszintű készletek.</a:t>
            </a:r>
            <a:endParaRPr lang="hu-HU" altLang="hu-HU" sz="2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hu-HU" altLang="hu-HU" sz="2800" dirty="0" smtClean="0">
                <a:latin typeface="Times New Roman" pitchFamily="18" charset="0"/>
                <a:cs typeface="Times New Roman" pitchFamily="18" charset="0"/>
              </a:rPr>
              <a:t>2016-os őszi vetések sikeresen befejeződtek.</a:t>
            </a:r>
          </a:p>
          <a:p>
            <a:pPr algn="just"/>
            <a:r>
              <a:rPr lang="hu-HU" altLang="hu-HU" sz="2800" dirty="0" smtClean="0"/>
              <a:t>2017 kezdetén erős fagyok Európa, Oroszország, Ukrajna és az USA egyes területein is.</a:t>
            </a:r>
          </a:p>
          <a:p>
            <a:pPr algn="just"/>
            <a:r>
              <a:rPr lang="hu-HU" altLang="hu-HU" sz="2800" dirty="0" smtClean="0"/>
              <a:t>Európában és az USA-ban a hótakaró hiánya miatt fagykárokra számíthatunk.</a:t>
            </a:r>
          </a:p>
          <a:p>
            <a:pPr algn="just"/>
            <a:r>
              <a:rPr lang="hu-HU" altLang="hu-HU" sz="2800" dirty="0" smtClean="0"/>
              <a:t>Oroszország, Ukrajna esetében megfelelő volt a hótakaró vastagsága.</a:t>
            </a:r>
          </a:p>
          <a:p>
            <a:pPr algn="just"/>
            <a:r>
              <a:rPr lang="hu-HU" altLang="hu-HU" sz="2800" dirty="0" smtClean="0"/>
              <a:t>Európában logisztikai fennakadások a jegesedés miatt.</a:t>
            </a:r>
            <a:endParaRPr lang="hu-HU" altLang="hu-HU" sz="2800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35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Cím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854968"/>
          </a:xfrm>
        </p:spPr>
        <p:txBody>
          <a:bodyPr>
            <a:normAutofit/>
          </a:bodyPr>
          <a:lstStyle/>
          <a:p>
            <a:r>
              <a:rPr lang="hu-HU" altLang="hu-HU" sz="4400" b="1" dirty="0">
                <a:solidFill>
                  <a:srgbClr val="A29061"/>
                </a:solidFill>
                <a:ea typeface="DejaVu Sans"/>
              </a:rPr>
              <a:t>Gabonap</a:t>
            </a:r>
            <a:r>
              <a:rPr lang="hu-HU" altLang="hu-HU" sz="4400" b="1" dirty="0">
                <a:solidFill>
                  <a:srgbClr val="A29061"/>
                </a:solidFill>
                <a:latin typeface="Times New Roman" pitchFamily="18" charset="0"/>
                <a:ea typeface="DejaVu Sans"/>
                <a:cs typeface="Times New Roman" pitchFamily="18" charset="0"/>
              </a:rPr>
              <a:t>iaci kilátások</a:t>
            </a:r>
            <a:endParaRPr lang="hu-HU" altLang="hu-HU" sz="5400" dirty="0">
              <a:ea typeface="DejaVu Sans"/>
              <a:cs typeface="Times New Roman" pitchFamily="18" charset="0"/>
            </a:endParaRPr>
          </a:p>
        </p:txBody>
      </p:sp>
      <p:sp>
        <p:nvSpPr>
          <p:cNvPr id="212995" name="Tartalom helye 2"/>
          <p:cNvSpPr>
            <a:spLocks noGrp="1"/>
          </p:cNvSpPr>
          <p:nvPr>
            <p:ph idx="1"/>
          </p:nvPr>
        </p:nvSpPr>
        <p:spPr>
          <a:xfrm>
            <a:off x="395536" y="1628800"/>
            <a:ext cx="8748464" cy="4525963"/>
          </a:xfrm>
        </p:spPr>
        <p:txBody>
          <a:bodyPr>
            <a:noAutofit/>
          </a:bodyPr>
          <a:lstStyle/>
          <a:p>
            <a:pPr algn="just"/>
            <a:r>
              <a:rPr lang="hu-HU" altLang="hu-HU" sz="2800" dirty="0"/>
              <a:t>Mivel a gabonák hazai árát alapvetően a nemzetközi folyamatok határozzák meg, a főbb gabonafélék magyarországi termelői ára </a:t>
            </a:r>
            <a:r>
              <a:rPr lang="hu-HU" altLang="hu-HU" sz="2800" dirty="0" smtClean="0"/>
              <a:t>a következőképpen alakul:</a:t>
            </a:r>
            <a:endParaRPr lang="hu-HU" altLang="hu-HU" sz="2800" dirty="0"/>
          </a:p>
          <a:p>
            <a:pPr algn="just"/>
            <a:r>
              <a:rPr lang="hu-HU" altLang="hu-HU" sz="2800" b="1" dirty="0" smtClean="0"/>
              <a:t>2017. január elején (</a:t>
            </a:r>
            <a:r>
              <a:rPr lang="hu-HU" altLang="hu-HU" sz="2800" b="1" dirty="0"/>
              <a:t>2</a:t>
            </a:r>
            <a:r>
              <a:rPr lang="hu-HU" altLang="hu-HU" sz="2800" b="1" dirty="0" smtClean="0"/>
              <a:t>. </a:t>
            </a:r>
            <a:r>
              <a:rPr lang="hu-HU" altLang="hu-HU" sz="2800" b="1" dirty="0"/>
              <a:t>hét):</a:t>
            </a:r>
          </a:p>
          <a:p>
            <a:pPr lvl="1" algn="just"/>
            <a:r>
              <a:rPr lang="hu-HU" altLang="hu-HU" dirty="0"/>
              <a:t>Az </a:t>
            </a:r>
            <a:r>
              <a:rPr lang="hu-HU" altLang="hu-HU" b="1" dirty="0"/>
              <a:t>étkezési búza termelői ára </a:t>
            </a:r>
            <a:r>
              <a:rPr lang="hu-HU" altLang="hu-HU" b="1" dirty="0" smtClean="0"/>
              <a:t>42-43 </a:t>
            </a:r>
            <a:r>
              <a:rPr lang="hu-HU" altLang="hu-HU" b="1" dirty="0"/>
              <a:t>ezer forint/tonna</a:t>
            </a:r>
            <a:r>
              <a:rPr lang="hu-HU" altLang="hu-HU" dirty="0"/>
              <a:t>, volt, éves alapon </a:t>
            </a:r>
            <a:r>
              <a:rPr lang="hu-HU" altLang="hu-HU" dirty="0" smtClean="0"/>
              <a:t>10%-</a:t>
            </a:r>
            <a:r>
              <a:rPr lang="hu-HU" altLang="hu-HU" dirty="0"/>
              <a:t>kal </a:t>
            </a:r>
            <a:r>
              <a:rPr lang="hu-HU" altLang="hu-HU" dirty="0" smtClean="0"/>
              <a:t>csökkent.</a:t>
            </a:r>
            <a:endParaRPr lang="hu-HU" altLang="hu-HU" dirty="0"/>
          </a:p>
          <a:p>
            <a:pPr lvl="1" algn="just"/>
            <a:r>
              <a:rPr lang="hu-HU" altLang="hu-HU" dirty="0"/>
              <a:t>A </a:t>
            </a:r>
            <a:r>
              <a:rPr lang="hu-HU" altLang="hu-HU" b="1" dirty="0"/>
              <a:t>takarmánybúza termelői ára </a:t>
            </a:r>
            <a:r>
              <a:rPr lang="hu-HU" altLang="hu-HU" b="1" dirty="0" smtClean="0"/>
              <a:t>42 </a:t>
            </a:r>
            <a:r>
              <a:rPr lang="hu-HU" altLang="hu-HU" b="1" dirty="0"/>
              <a:t>ezer forint/tonna </a:t>
            </a:r>
            <a:r>
              <a:rPr lang="hu-HU" altLang="hu-HU" dirty="0"/>
              <a:t>volt, éves alapon </a:t>
            </a:r>
            <a:r>
              <a:rPr lang="hu-HU" altLang="hu-HU" dirty="0" smtClean="0"/>
              <a:t>11%-</a:t>
            </a:r>
            <a:r>
              <a:rPr lang="hu-HU" altLang="hu-HU" dirty="0"/>
              <a:t>kal </a:t>
            </a:r>
            <a:r>
              <a:rPr lang="hu-HU" altLang="hu-HU" dirty="0" smtClean="0"/>
              <a:t>csökkent.</a:t>
            </a:r>
            <a:endParaRPr lang="hu-HU" altLang="hu-HU" dirty="0"/>
          </a:p>
          <a:p>
            <a:pPr lvl="1" algn="just"/>
            <a:r>
              <a:rPr lang="hu-HU" altLang="hu-HU" dirty="0"/>
              <a:t>A </a:t>
            </a:r>
            <a:r>
              <a:rPr lang="hu-HU" altLang="hu-HU" b="1" dirty="0"/>
              <a:t>kukorica termelői ára </a:t>
            </a:r>
            <a:r>
              <a:rPr lang="hu-HU" altLang="hu-HU" b="1" dirty="0" smtClean="0"/>
              <a:t>39,1 </a:t>
            </a:r>
            <a:r>
              <a:rPr lang="hu-HU" altLang="hu-HU" b="1" dirty="0"/>
              <a:t>ezer forint/tonna</a:t>
            </a:r>
            <a:r>
              <a:rPr lang="hu-HU" altLang="hu-HU" dirty="0"/>
              <a:t> volt, éves viszonylatban </a:t>
            </a:r>
            <a:r>
              <a:rPr lang="hu-HU" altLang="hu-HU" dirty="0" smtClean="0"/>
              <a:t>13,5%-</a:t>
            </a:r>
            <a:r>
              <a:rPr lang="hu-HU" altLang="hu-HU" dirty="0"/>
              <a:t>kal </a:t>
            </a:r>
            <a:r>
              <a:rPr lang="hu-HU" altLang="hu-HU" dirty="0" smtClean="0"/>
              <a:t>csökkent.</a:t>
            </a:r>
            <a:endParaRPr lang="hu-HU" altLang="hu-HU" dirty="0"/>
          </a:p>
        </p:txBody>
      </p:sp>
      <p:sp>
        <p:nvSpPr>
          <p:cNvPr id="2" name="Dia számának hely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AD883C-FDC8-44FC-88BB-25B72FDB7A9B}" type="slidenum">
              <a:rPr lang="hu-HU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hu-H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75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loldala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6_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7_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9_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20_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33_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34_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35_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36_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6_Beloldala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7_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2_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14_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3_Egyéni tervezé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18153</TotalTime>
  <Words>2334</Words>
  <Application>Microsoft Office PowerPoint</Application>
  <PresentationFormat>Diavetítés a képernyőre (4:3 oldalarány)</PresentationFormat>
  <Paragraphs>424</Paragraphs>
  <Slides>28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17</vt:i4>
      </vt:variant>
      <vt:variant>
        <vt:lpstr>Diacímek</vt:lpstr>
      </vt:variant>
      <vt:variant>
        <vt:i4>28</vt:i4>
      </vt:variant>
    </vt:vector>
  </HeadingPairs>
  <TitlesOfParts>
    <vt:vector size="45" baseType="lpstr">
      <vt:lpstr>Beloldalak</vt:lpstr>
      <vt:lpstr>6_Beloldalak</vt:lpstr>
      <vt:lpstr>Egyéni tervezés</vt:lpstr>
      <vt:lpstr>2_Egyéni tervezés</vt:lpstr>
      <vt:lpstr>3_Egyéni tervezés</vt:lpstr>
      <vt:lpstr>7_Egyéni tervezés</vt:lpstr>
      <vt:lpstr>12_Egyéni tervezés</vt:lpstr>
      <vt:lpstr>14_Egyéni tervezés</vt:lpstr>
      <vt:lpstr>13_Egyéni tervezés</vt:lpstr>
      <vt:lpstr>16_Egyéni tervezés</vt:lpstr>
      <vt:lpstr>17_Egyéni tervezés</vt:lpstr>
      <vt:lpstr>19_Egyéni tervezés</vt:lpstr>
      <vt:lpstr>20_Egyéni tervezés</vt:lpstr>
      <vt:lpstr>33_Egyéni tervezés</vt:lpstr>
      <vt:lpstr>34_Egyéni tervezés</vt:lpstr>
      <vt:lpstr>35_Egyéni tervezés</vt:lpstr>
      <vt:lpstr>36_Egyéni tervezés</vt:lpstr>
      <vt:lpstr>Az agrárágazat aktuális kérdései</vt:lpstr>
      <vt:lpstr>Betakarítási eredmények - 2016</vt:lpstr>
      <vt:lpstr>Betakarítási eredmények - 2016</vt:lpstr>
      <vt:lpstr>A világ búzamérlege</vt:lpstr>
      <vt:lpstr>A különböző régiók búzatermése</vt:lpstr>
      <vt:lpstr>A világ kukoricamérlege</vt:lpstr>
      <vt:lpstr>A különböző régiók kukoricatermése</vt:lpstr>
      <vt:lpstr>Gabonapiaci kilátások</vt:lpstr>
      <vt:lpstr>Gabonapiaci kilátások</vt:lpstr>
      <vt:lpstr>PowerPoint bemutató</vt:lpstr>
      <vt:lpstr>Területalapú támogatás (2016. évi kérelmek)</vt:lpstr>
      <vt:lpstr>Termeléshez kötött támogatások várható értékei* I.  (2016. évi kérelmek tükrében)</vt:lpstr>
      <vt:lpstr>Termeléshez kötött támogatások várható értékei* II. (2016. évi kérelmek tükrében)</vt:lpstr>
      <vt:lpstr>2017. évi egységes kérelem:  zöldítés változásai</vt:lpstr>
      <vt:lpstr>2017. évi egységes kérelem: zöldítés változásai I.</vt:lpstr>
      <vt:lpstr>PowerPoint bemutató</vt:lpstr>
      <vt:lpstr>2017. évi egységes kérelem Termeléshez kötött támogatások változásai</vt:lpstr>
      <vt:lpstr>Agrárkár-enyhítés 2016. év</vt:lpstr>
      <vt:lpstr>Végleges kárbejelentések 2016-ban</vt:lpstr>
      <vt:lpstr>Agrár Széchenyi Kártya</vt:lpstr>
      <vt:lpstr>Nemzeti támogatási jogcímek 2017</vt:lpstr>
      <vt:lpstr>Nemzeti támogatási jogcímek</vt:lpstr>
      <vt:lpstr>Közös Agrárpolitika 2020 után</vt:lpstr>
      <vt:lpstr>Közös Agrárpolitika 2020 után I.</vt:lpstr>
      <vt:lpstr>Közös Agrárpolitika 2020 után II.</vt:lpstr>
      <vt:lpstr>Közös Agrárpolitika 2020 után III.</vt:lpstr>
      <vt:lpstr>Közös Agrárpolitika 2020 után IV.</vt:lpstr>
      <vt:lpstr>Köszönöm a megtisztelő figyelmet!</vt:lpstr>
    </vt:vector>
  </TitlesOfParts>
  <Manager>david.fehervari@fm.gov.hu</Manager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Kori</dc:creator>
  <cp:lastModifiedBy>Petőházi Tamás</cp:lastModifiedBy>
  <cp:revision>1540</cp:revision>
  <cp:lastPrinted>2016-11-24T13:52:37Z</cp:lastPrinted>
  <dcterms:created xsi:type="dcterms:W3CDTF">2010-06-15T13:49:13Z</dcterms:created>
  <dcterms:modified xsi:type="dcterms:W3CDTF">2017-01-26T10:00:46Z</dcterms:modified>
</cp:coreProperties>
</file>